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3" r:id="rId9"/>
    <p:sldId id="264" r:id="rId10"/>
    <p:sldId id="262" r:id="rId11"/>
    <p:sldId id="266" r:id="rId12"/>
    <p:sldId id="267" r:id="rId13"/>
    <p:sldId id="268" r:id="rId14"/>
    <p:sldId id="281" r:id="rId15"/>
    <p:sldId id="269" r:id="rId16"/>
    <p:sldId id="270" r:id="rId17"/>
    <p:sldId id="278" r:id="rId18"/>
    <p:sldId id="286" r:id="rId19"/>
    <p:sldId id="288" r:id="rId20"/>
    <p:sldId id="291" r:id="rId21"/>
    <p:sldId id="293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71" autoAdjust="0"/>
  </p:normalViewPr>
  <p:slideViewPr>
    <p:cSldViewPr>
      <p:cViewPr varScale="1">
        <p:scale>
          <a:sx n="106" d="100"/>
          <a:sy n="106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D701B-716E-4068-B682-F0DC724EBA7E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48444-6BD0-4983-9D30-5E4132F28F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594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332656"/>
            <a:ext cx="7416824" cy="2160239"/>
          </a:xfrm>
          <a:gradFill>
            <a:gsLst>
              <a:gs pos="0">
                <a:schemeClr val="dk1">
                  <a:tint val="50000"/>
                  <a:satMod val="300000"/>
                  <a:alpha val="15000"/>
                </a:schemeClr>
              </a:gs>
              <a:gs pos="99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/>
              <a:t>Гора Стрельная – ценнейший объект природного наследия Самарской области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733256"/>
            <a:ext cx="4824536" cy="1059904"/>
          </a:xfrm>
          <a:solidFill>
            <a:schemeClr val="lt1">
              <a:alpha val="27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Т.Ф. </a:t>
            </a:r>
            <a:r>
              <a:rPr lang="ru-RU" b="1" dirty="0" err="1" smtClean="0">
                <a:solidFill>
                  <a:schemeClr val="tx1"/>
                </a:solidFill>
              </a:rPr>
              <a:t>Чап</a:t>
            </a:r>
            <a:endParaRPr lang="ru-RU" b="1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ФГБУ «Жигулевский государственный заповедник»</a:t>
            </a:r>
          </a:p>
          <a:p>
            <a:pPr algn="l"/>
            <a:endParaRPr lang="ru-RU" dirty="0"/>
          </a:p>
        </p:txBody>
      </p:sp>
      <p:pic>
        <p:nvPicPr>
          <p:cNvPr id="4" name="Picture 6" descr="D:\Yana_work\ZAPOVEDNIKI\Olekminsky\brandbook\power point presentation elements\Zhugulevsky _brandbook 16.1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444" y="-1731"/>
            <a:ext cx="1720124" cy="137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Сервер\server\Киселева\Варьюша\фон 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5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Изолированные от основного ареала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40160"/>
            <a:ext cx="4038600" cy="2908920"/>
          </a:xfrm>
        </p:spPr>
        <p:txBody>
          <a:bodyPr/>
          <a:lstStyle/>
          <a:p>
            <a:r>
              <a:rPr lang="it-IT" i="1" dirty="0" smtClean="0"/>
              <a:t>Dianthus acicularis </a:t>
            </a:r>
            <a:r>
              <a:rPr lang="it-IT" dirty="0" smtClean="0"/>
              <a:t>Fisch. ex Ledeb.</a:t>
            </a:r>
            <a:endParaRPr lang="ru-RU" dirty="0" smtClean="0"/>
          </a:p>
          <a:p>
            <a:r>
              <a:rPr lang="en-US" i="1" dirty="0" err="1" smtClean="0"/>
              <a:t>Arctostaphylos</a:t>
            </a:r>
            <a:r>
              <a:rPr lang="en-US" i="1" dirty="0" smtClean="0"/>
              <a:t> </a:t>
            </a:r>
            <a:r>
              <a:rPr lang="en-US" i="1" dirty="0" err="1" smtClean="0"/>
              <a:t>uva-ursi</a:t>
            </a:r>
            <a:r>
              <a:rPr lang="en-US" i="1" dirty="0" smtClean="0"/>
              <a:t> </a:t>
            </a:r>
            <a:r>
              <a:rPr lang="en-US" dirty="0" smtClean="0"/>
              <a:t>(L.) </a:t>
            </a:r>
            <a:r>
              <a:rPr lang="en-US" dirty="0" err="1" smtClean="0"/>
              <a:t>Spreng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27 видов, удаленных от основного ареала</a:t>
            </a:r>
            <a:endParaRPr lang="ru-RU" dirty="0"/>
          </a:p>
        </p:txBody>
      </p:sp>
      <p:pic>
        <p:nvPicPr>
          <p:cNvPr id="4" name="Picture 2" descr="C:\Users\User\Desktop\фото СОИКМ\Рисунок19.jpg"/>
          <p:cNvPicPr>
            <a:picLocks noChangeAspect="1" noChangeArrowheads="1"/>
          </p:cNvPicPr>
          <p:nvPr/>
        </p:nvPicPr>
        <p:blipFill rotWithShape="1">
          <a:blip r:embed="rId3" cstate="print"/>
          <a:srcRect l="6662" t="8574" r="6868" b="8604"/>
          <a:stretch/>
        </p:blipFill>
        <p:spPr bwMode="auto">
          <a:xfrm>
            <a:off x="5185120" y="1195337"/>
            <a:ext cx="2555232" cy="1873623"/>
          </a:xfrm>
          <a:prstGeom prst="rect">
            <a:avLst/>
          </a:prstGeom>
          <a:noFill/>
        </p:spPr>
      </p:pic>
      <p:pic>
        <p:nvPicPr>
          <p:cNvPr id="2050" name="Picture 2" descr="C:\Users\ЖГЗ\Desktop\фотографии\Даше для презентаций\IMG_16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95" y="4149080"/>
            <a:ext cx="3360057" cy="2519929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ЖГЗ\Desktop\фотографии\Даше для презентаций\IMG_07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95675" y="3768699"/>
            <a:ext cx="3527793" cy="2417544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Сервер\server\Киселева\Варьюша\фон 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63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Классические местонахождения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454050"/>
            <a:ext cx="3962720" cy="4525963"/>
          </a:xfrm>
        </p:spPr>
        <p:txBody>
          <a:bodyPr/>
          <a:lstStyle/>
          <a:p>
            <a:r>
              <a:rPr lang="ru-RU" dirty="0" smtClean="0"/>
              <a:t>Типовое местопроизрастание </a:t>
            </a:r>
            <a:r>
              <a:rPr lang="en-US" dirty="0" err="1" smtClean="0"/>
              <a:t>Helianthemum</a:t>
            </a:r>
            <a:r>
              <a:rPr lang="en-US" dirty="0" smtClean="0"/>
              <a:t> </a:t>
            </a:r>
            <a:r>
              <a:rPr lang="en-US" dirty="0" err="1" smtClean="0"/>
              <a:t>zheguliense</a:t>
            </a:r>
            <a:r>
              <a:rPr lang="en-US" dirty="0" smtClean="0"/>
              <a:t> </a:t>
            </a:r>
            <a:r>
              <a:rPr lang="en-US" dirty="0" err="1" smtClean="0"/>
              <a:t>Juz</a:t>
            </a:r>
            <a:r>
              <a:rPr lang="ru-RU" dirty="0" smtClean="0"/>
              <a:t>. </a:t>
            </a:r>
            <a:r>
              <a:rPr lang="en-US" dirty="0" smtClean="0"/>
              <a:t>ex </a:t>
            </a:r>
            <a:r>
              <a:rPr lang="en-US" dirty="0" err="1" smtClean="0"/>
              <a:t>Tzvel</a:t>
            </a:r>
            <a:r>
              <a:rPr lang="ru-RU" dirty="0" smtClean="0"/>
              <a:t>. (1994г.)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Стрельная</a:t>
            </a:r>
            <a:r>
              <a:rPr lang="ru-RU" dirty="0" smtClean="0"/>
              <a:t> гора, каменистая степь на западных склонах, 24 </a:t>
            </a:r>
            <a:r>
              <a:rPr lang="en-US" dirty="0" smtClean="0"/>
              <a:t>VII</a:t>
            </a:r>
            <a:r>
              <a:rPr lang="ru-RU" dirty="0" smtClean="0"/>
              <a:t> 1927, В.Смирнов».  </a:t>
            </a:r>
          </a:p>
          <a:p>
            <a:endParaRPr lang="ru-RU" dirty="0"/>
          </a:p>
        </p:txBody>
      </p:sp>
      <p:pic>
        <p:nvPicPr>
          <p:cNvPr id="5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1333" y="4077072"/>
            <a:ext cx="3771002" cy="2592288"/>
          </a:xfrm>
          <a:prstGeom prst="rect">
            <a:avLst/>
          </a:prstGeom>
          <a:noFill/>
        </p:spPr>
      </p:pic>
      <p:pic>
        <p:nvPicPr>
          <p:cNvPr id="6" name="Picture 2" descr="C:\Users\Alex\Desktop\Image00012 фото Егорово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340768"/>
            <a:ext cx="3461556" cy="263375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Сервер\server\Киселева\Варьюша\фон 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Зеленая книга Самарской области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39996"/>
            <a:ext cx="4690864" cy="2332856"/>
          </a:xfrm>
        </p:spPr>
        <p:txBody>
          <a:bodyPr/>
          <a:lstStyle/>
          <a:p>
            <a:r>
              <a:rPr lang="ru-RU" dirty="0" smtClean="0"/>
              <a:t>Низкогорные сосняки</a:t>
            </a:r>
          </a:p>
          <a:p>
            <a:r>
              <a:rPr lang="ru-RU" dirty="0" err="1" smtClean="0"/>
              <a:t>Толокнянковые</a:t>
            </a:r>
            <a:r>
              <a:rPr lang="ru-RU" dirty="0" smtClean="0"/>
              <a:t> сосняки</a:t>
            </a:r>
          </a:p>
          <a:p>
            <a:r>
              <a:rPr lang="ru-RU" dirty="0" smtClean="0"/>
              <a:t>Низкогорные корявые дубняки</a:t>
            </a:r>
            <a:endParaRPr lang="ru-RU" dirty="0"/>
          </a:p>
        </p:txBody>
      </p:sp>
      <p:pic>
        <p:nvPicPr>
          <p:cNvPr id="9218" name="Picture 2" descr="C:\Users\User\Desktop\фото СОИКМ\Рисунок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8371" y="3717032"/>
            <a:ext cx="4566104" cy="3061593"/>
          </a:xfrm>
          <a:prstGeom prst="rect">
            <a:avLst/>
          </a:prstGeom>
          <a:noFill/>
        </p:spPr>
      </p:pic>
      <p:pic>
        <p:nvPicPr>
          <p:cNvPr id="9219" name="Picture 3" descr="C:\Users\User\Desktop\Рисунок18.jpg"/>
          <p:cNvPicPr>
            <a:picLocks noChangeAspect="1" noChangeArrowheads="1"/>
          </p:cNvPicPr>
          <p:nvPr/>
        </p:nvPicPr>
        <p:blipFill rotWithShape="1">
          <a:blip r:embed="rId4" cstate="print"/>
          <a:srcRect l="5852" t="7301" r="5787" b="7732"/>
          <a:stretch/>
        </p:blipFill>
        <p:spPr bwMode="auto">
          <a:xfrm>
            <a:off x="5276219" y="1268760"/>
            <a:ext cx="3256221" cy="2248596"/>
          </a:xfrm>
          <a:prstGeom prst="rect">
            <a:avLst/>
          </a:prstGeom>
          <a:noFill/>
        </p:spPr>
      </p:pic>
      <p:pic>
        <p:nvPicPr>
          <p:cNvPr id="4098" name="Picture 2" descr="C:\Users\ЖГЗ\Desktop\Рисунок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3"/>
            <a:ext cx="4049713" cy="3061592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Сервер\server\Киселева\Варьюша\фон 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Зеленая книга Самарской области 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2476872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перистоковыльно-солонечниковые</a:t>
            </a:r>
            <a:endParaRPr lang="ru-RU" dirty="0" smtClean="0"/>
          </a:p>
          <a:p>
            <a:r>
              <a:rPr lang="ru-RU" dirty="0" err="1" smtClean="0"/>
              <a:t>красивейше-ковыльно-разнотравные</a:t>
            </a:r>
            <a:endParaRPr lang="ru-RU" dirty="0" smtClean="0"/>
          </a:p>
          <a:p>
            <a:r>
              <a:rPr lang="ru-RU" dirty="0" err="1" smtClean="0"/>
              <a:t>перистоковыльно-тимьяновые</a:t>
            </a:r>
            <a:endParaRPr lang="ru-RU" dirty="0" smtClean="0"/>
          </a:p>
          <a:p>
            <a:r>
              <a:rPr lang="ru-RU" dirty="0" err="1" smtClean="0"/>
              <a:t>бедренцово-феруловые</a:t>
            </a:r>
            <a:r>
              <a:rPr lang="ru-RU" dirty="0" smtClean="0"/>
              <a:t> </a:t>
            </a:r>
          </a:p>
          <a:p>
            <a:r>
              <a:rPr lang="ru-RU" dirty="0" smtClean="0"/>
              <a:t>типчаково-васильковые сообщества</a:t>
            </a:r>
            <a:endParaRPr lang="ru-RU" dirty="0"/>
          </a:p>
        </p:txBody>
      </p:sp>
      <p:pic>
        <p:nvPicPr>
          <p:cNvPr id="10242" name="Picture 2" descr="C:\Users\User\Desktop\фото СОИКМ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645024"/>
            <a:ext cx="4173627" cy="2810629"/>
          </a:xfrm>
          <a:prstGeom prst="rect">
            <a:avLst/>
          </a:prstGeom>
          <a:noFill/>
        </p:spPr>
      </p:pic>
      <p:pic>
        <p:nvPicPr>
          <p:cNvPr id="5" name="Picture 2" descr="C:\Users\User\Desktop\фото СОИКМ\Рисунок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645024"/>
            <a:ext cx="4193263" cy="2824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Сервер\server\Киселева\Варьюша\фон 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C000"/>
                </a:solidFill>
              </a:rPr>
              <a:t>Места концентрации редких видов растений </a:t>
            </a:r>
            <a:br>
              <a:rPr lang="ru-RU" sz="3100" b="1" dirty="0" smtClean="0">
                <a:solidFill>
                  <a:srgbClr val="FFC000"/>
                </a:solidFill>
              </a:rPr>
            </a:br>
            <a:r>
              <a:rPr lang="ru-RU" sz="3100" b="1" dirty="0" smtClean="0">
                <a:solidFill>
                  <a:srgbClr val="FFC000"/>
                </a:solidFill>
              </a:rPr>
              <a:t>на территории </a:t>
            </a:r>
            <a:r>
              <a:rPr lang="ru-RU" sz="3100" b="1" dirty="0" err="1" smtClean="0">
                <a:solidFill>
                  <a:srgbClr val="FFC000"/>
                </a:solidFill>
              </a:rPr>
              <a:t>Средне-Волжского</a:t>
            </a:r>
            <a:r>
              <a:rPr lang="ru-RU" sz="3100" b="1" dirty="0" smtClean="0">
                <a:solidFill>
                  <a:srgbClr val="FFC000"/>
                </a:solidFill>
              </a:rPr>
              <a:t> биосферного резервата</a:t>
            </a:r>
            <a:endParaRPr lang="ru-RU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68992"/>
              </p:ext>
            </p:extLst>
          </p:nvPr>
        </p:nvGraphicFramePr>
        <p:xfrm>
          <a:off x="323528" y="1340767"/>
          <a:ext cx="8352928" cy="5311456"/>
        </p:xfrm>
        <a:graphic>
          <a:graphicData uri="http://schemas.openxmlformats.org/drawingml/2006/table">
            <a:tbl>
              <a:tblPr firstRow="1" firstCol="1" bandRow="1"/>
              <a:tblGrid>
                <a:gridCol w="537604"/>
                <a:gridCol w="3763224"/>
                <a:gridCol w="1855430"/>
                <a:gridCol w="2196670"/>
              </a:tblGrid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Места концентрации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Число видов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Число раритетов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Жигулевский заповедник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Стрельная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гора и ее окрестности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103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Бахиловы горы и окрестности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490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Бахиловская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долина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Безымянный овраг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249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Малиновая гора и ее окрестности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370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Молебный овраг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Утес Шелудяк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279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Национальный парк «Самарская Лука»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Лысая гора у Морквашей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370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Могутова гора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Молодецкий курган и его окрестности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Рождественско-Шелехметская пойма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603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Сервер\server\Киселева\Варьюша\фон 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767"/>
            <a:ext cx="8229600" cy="104496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Влияние рекреационной деятельности 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6995" y="1556792"/>
            <a:ext cx="4038600" cy="1612776"/>
          </a:xfrm>
        </p:spPr>
        <p:txBody>
          <a:bodyPr/>
          <a:lstStyle/>
          <a:p>
            <a:r>
              <a:rPr lang="ru-RU" dirty="0" smtClean="0"/>
              <a:t>1984 – 2008 гг. – площадь нарушенных участков около 2 га</a:t>
            </a:r>
          </a:p>
          <a:p>
            <a:endParaRPr lang="ru-RU" dirty="0"/>
          </a:p>
        </p:txBody>
      </p:sp>
      <p:pic>
        <p:nvPicPr>
          <p:cNvPr id="11266" name="Picture 2" descr="C:\Users\User\Desktop\фото СОИКМ\Рисунок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913" y="3140968"/>
            <a:ext cx="4121150" cy="2944812"/>
          </a:xfrm>
          <a:prstGeom prst="rect">
            <a:avLst/>
          </a:prstGeom>
          <a:noFill/>
        </p:spPr>
      </p:pic>
      <p:pic>
        <p:nvPicPr>
          <p:cNvPr id="11267" name="Picture 3" descr="C:\Users\User\Desktop\фото СОИКМ\Рисунок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4298" y="4270889"/>
            <a:ext cx="3694112" cy="2530475"/>
          </a:xfrm>
          <a:prstGeom prst="rect">
            <a:avLst/>
          </a:prstGeom>
          <a:noFill/>
        </p:spPr>
      </p:pic>
      <p:pic>
        <p:nvPicPr>
          <p:cNvPr id="11268" name="Picture 4" descr="C:\Users\User\Desktop\фото СОИКМ\Рисунок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6293" y="1429708"/>
            <a:ext cx="3722117" cy="2775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Сервер\server\Киселева\Варьюша\фон 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C000"/>
                </a:solidFill>
              </a:rPr>
              <a:t>Мониторинг растительности в зоне маршрута 2013 – 2016 гг.</a:t>
            </a:r>
            <a:br>
              <a:rPr lang="ru-RU" b="1" dirty="0" smtClean="0">
                <a:solidFill>
                  <a:srgbClr val="FFC000"/>
                </a:solidFill>
              </a:rPr>
            </a:b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12291" name="Picture 3" descr="C:\Users\User\Desktop\фото СОИКМ\Рисунок26.jpg"/>
          <p:cNvPicPr>
            <a:picLocks noChangeAspect="1" noChangeArrowheads="1"/>
          </p:cNvPicPr>
          <p:nvPr/>
        </p:nvPicPr>
        <p:blipFill rotWithShape="1">
          <a:blip r:embed="rId3" cstate="print"/>
          <a:srcRect l="3054" t="4562" r="3018" b="4442"/>
          <a:stretch/>
        </p:blipFill>
        <p:spPr bwMode="auto">
          <a:xfrm>
            <a:off x="714348" y="1785926"/>
            <a:ext cx="3857652" cy="2565050"/>
          </a:xfrm>
          <a:prstGeom prst="rect">
            <a:avLst/>
          </a:prstGeom>
          <a:noFill/>
        </p:spPr>
      </p:pic>
      <p:pic>
        <p:nvPicPr>
          <p:cNvPr id="12292" name="Picture 4" descr="C:\Users\User\Desktop\фото СОИКМ\Рисунок30.jpg"/>
          <p:cNvPicPr>
            <a:picLocks noChangeAspect="1" noChangeArrowheads="1"/>
          </p:cNvPicPr>
          <p:nvPr/>
        </p:nvPicPr>
        <p:blipFill rotWithShape="1">
          <a:blip r:embed="rId4" cstate="print"/>
          <a:srcRect l="2800" t="3176" r="2582" b="3707"/>
          <a:stretch/>
        </p:blipFill>
        <p:spPr bwMode="auto">
          <a:xfrm>
            <a:off x="5572132" y="1785926"/>
            <a:ext cx="2813320" cy="2581745"/>
          </a:xfrm>
          <a:prstGeom prst="rect">
            <a:avLst/>
          </a:prstGeom>
          <a:noFill/>
        </p:spPr>
      </p:pic>
      <p:pic>
        <p:nvPicPr>
          <p:cNvPr id="12293" name="Picture 5" descr="C:\Users\User\Desktop\фото СОИКМ\Рисунок29.jpg"/>
          <p:cNvPicPr>
            <a:picLocks noChangeAspect="1" noChangeArrowheads="1"/>
          </p:cNvPicPr>
          <p:nvPr/>
        </p:nvPicPr>
        <p:blipFill rotWithShape="1">
          <a:blip r:embed="rId5" cstate="print"/>
          <a:srcRect l="8594" t="7040" r="6505" b="7040"/>
          <a:stretch/>
        </p:blipFill>
        <p:spPr bwMode="auto">
          <a:xfrm>
            <a:off x="6072198" y="4572008"/>
            <a:ext cx="2008095" cy="1721224"/>
          </a:xfrm>
          <a:prstGeom prst="rect">
            <a:avLst/>
          </a:prstGeom>
          <a:noFill/>
        </p:spPr>
      </p:pic>
      <p:pic>
        <p:nvPicPr>
          <p:cNvPr id="12294" name="Picture 6" descr="C:\Users\User\Desktop\фото СОИКМ\Рисунок33.jpg"/>
          <p:cNvPicPr>
            <a:picLocks noChangeAspect="1" noChangeArrowheads="1"/>
          </p:cNvPicPr>
          <p:nvPr/>
        </p:nvPicPr>
        <p:blipFill rotWithShape="1">
          <a:blip r:embed="rId6" cstate="print"/>
          <a:srcRect l="10732" t="7508" r="9599" b="6577"/>
          <a:stretch/>
        </p:blipFill>
        <p:spPr bwMode="auto">
          <a:xfrm>
            <a:off x="1214414" y="4500570"/>
            <a:ext cx="1156447" cy="1721224"/>
          </a:xfrm>
          <a:prstGeom prst="rect">
            <a:avLst/>
          </a:prstGeom>
          <a:noFill/>
        </p:spPr>
      </p:pic>
      <p:pic>
        <p:nvPicPr>
          <p:cNvPr id="9" name="Picture 2" descr="C:\Users\User\Desktop\Начало работ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4500570"/>
            <a:ext cx="2500330" cy="1875248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Сервер\server\Киселева\Варьюша\фон 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4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Влияние рекреации 2013 – 2016 гг.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13314" name="Picture 2" descr="C:\Users\User\Desktop\Рисунок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730" y="1268760"/>
            <a:ext cx="2271101" cy="3368986"/>
          </a:xfrm>
          <a:prstGeom prst="rect">
            <a:avLst/>
          </a:prstGeom>
          <a:noFill/>
        </p:spPr>
      </p:pic>
      <p:pic>
        <p:nvPicPr>
          <p:cNvPr id="13316" name="Picture 4" descr="C:\Users\User\Desktop\Рисунок7.png"/>
          <p:cNvPicPr>
            <a:picLocks noChangeAspect="1" noChangeArrowheads="1"/>
          </p:cNvPicPr>
          <p:nvPr/>
        </p:nvPicPr>
        <p:blipFill rotWithShape="1">
          <a:blip r:embed="rId4" cstate="print"/>
          <a:srcRect l="9278" t="7356" r="9664" b="6957"/>
          <a:stretch/>
        </p:blipFill>
        <p:spPr bwMode="auto">
          <a:xfrm>
            <a:off x="7072330" y="1785926"/>
            <a:ext cx="1368152" cy="2021825"/>
          </a:xfrm>
          <a:prstGeom prst="rect">
            <a:avLst/>
          </a:prstGeom>
          <a:noFill/>
        </p:spPr>
      </p:pic>
      <p:pic>
        <p:nvPicPr>
          <p:cNvPr id="13319" name="Picture 7" descr="C:\Users\User\Desktop\Рисунок10.png"/>
          <p:cNvPicPr>
            <a:picLocks noChangeAspect="1" noChangeArrowheads="1"/>
          </p:cNvPicPr>
          <p:nvPr/>
        </p:nvPicPr>
        <p:blipFill rotWithShape="1">
          <a:blip r:embed="rId5" cstate="print"/>
          <a:srcRect l="5184" t="8767" r="5411" b="7198"/>
          <a:stretch/>
        </p:blipFill>
        <p:spPr bwMode="auto">
          <a:xfrm>
            <a:off x="3419872" y="1268760"/>
            <a:ext cx="2707342" cy="1994089"/>
          </a:xfrm>
          <a:prstGeom prst="rect">
            <a:avLst/>
          </a:prstGeom>
          <a:noFill/>
        </p:spPr>
      </p:pic>
      <p:pic>
        <p:nvPicPr>
          <p:cNvPr id="9" name="Picture 5" descr="C:\Users\User\Desktop\Рисунок8.jpg"/>
          <p:cNvPicPr>
            <a:picLocks noChangeAspect="1" noChangeArrowheads="1"/>
          </p:cNvPicPr>
          <p:nvPr/>
        </p:nvPicPr>
        <p:blipFill rotWithShape="1">
          <a:blip r:embed="rId6" cstate="print"/>
          <a:srcRect l="6878" t="9447" r="6594" b="9190"/>
          <a:stretch/>
        </p:blipFill>
        <p:spPr bwMode="auto">
          <a:xfrm>
            <a:off x="409875" y="4869160"/>
            <a:ext cx="2386438" cy="1566536"/>
          </a:xfrm>
          <a:prstGeom prst="rect">
            <a:avLst/>
          </a:prstGeom>
          <a:noFill/>
        </p:spPr>
      </p:pic>
      <p:pic>
        <p:nvPicPr>
          <p:cNvPr id="13318" name="Picture 6" descr="C:\Users\User\Desktop\Рисунок9.png"/>
          <p:cNvPicPr>
            <a:picLocks noChangeAspect="1" noChangeArrowheads="1"/>
          </p:cNvPicPr>
          <p:nvPr/>
        </p:nvPicPr>
        <p:blipFill rotWithShape="1">
          <a:blip r:embed="rId7" cstate="print"/>
          <a:srcRect l="5677" t="6518" r="4986" b="6801"/>
          <a:stretch/>
        </p:blipFill>
        <p:spPr bwMode="auto">
          <a:xfrm>
            <a:off x="6500826" y="4429132"/>
            <a:ext cx="2448272" cy="1968985"/>
          </a:xfrm>
          <a:prstGeom prst="rect">
            <a:avLst/>
          </a:prstGeom>
          <a:noFill/>
        </p:spPr>
      </p:pic>
      <p:pic>
        <p:nvPicPr>
          <p:cNvPr id="3074" name="Picture 2" descr="DSC_004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8992" y="4000504"/>
            <a:ext cx="13049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DSC_003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628" y="4000504"/>
            <a:ext cx="13049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Сервер\server\Киселева\Варьюша\фон 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4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Влияние рекреации 2015 – 2016 гг.</a:t>
            </a:r>
            <a:endParaRPr lang="ru-RU" b="1" dirty="0">
              <a:solidFill>
                <a:srgbClr val="FFC000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428728" y="1285860"/>
          <a:ext cx="6096001" cy="4617720"/>
        </p:xfrm>
        <a:graphic>
          <a:graphicData uri="http://schemas.openxmlformats.org/drawingml/2006/table">
            <a:tbl>
              <a:tblPr/>
              <a:tblGrid>
                <a:gridCol w="1689379"/>
                <a:gridCol w="2203311"/>
                <a:gridCol w="2203311"/>
              </a:tblGrid>
              <a:tr h="12337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Пробные площади</a:t>
                      </a: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Проявления негативных изменений растительного покрова</a:t>
                      </a: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19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2015 г.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2016 г.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95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Пр.пл. №1</a:t>
                      </a: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Была выявлена одна разветвленная тропа по направлению к первому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трансекту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Наряду с прошлогодней тропой (ширина которой несколько увеличилась) обнаружена новая сеть троп.</a:t>
                      </a: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1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Трансект №1</a:t>
                      </a: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Площадь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вытаптывания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была достаточно существенной. Растительность была в очень угнетенном состоянии.  </a:t>
                      </a: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По сравнению с прошлым годом площадь вытоптанной территории значительно увеличилась. Границы некоторых выделов с определенными растительными сообществами сильно уменьшились.</a:t>
                      </a: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14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Пр.пл. №2</a:t>
                      </a: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Зафиксирована новая тропа, проходящая через площадь, которая привела к значительному вытаптыванию популяции </a:t>
                      </a:r>
                      <a:r>
                        <a:rPr lang="en-US" sz="1400">
                          <a:latin typeface="Times New Roman"/>
                          <a:ea typeface="Times New Roman"/>
                        </a:rPr>
                        <a:t>Arctostaphylos uva</a:t>
                      </a:r>
                      <a:r>
                        <a:rPr lang="ru-RU" sz="1400"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en-US" sz="1400">
                          <a:latin typeface="Times New Roman"/>
                          <a:ea typeface="Times New Roman"/>
                        </a:rPr>
                        <a:t>ursi</a:t>
                      </a:r>
                      <a:r>
                        <a:rPr lang="ru-RU" sz="1400"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Ранее выявленные тропы на данной площади несколько уменьшились в ширине, но продолжают использоваться. </a:t>
                      </a:r>
                    </a:p>
                  </a:txBody>
                  <a:tcPr marL="51251" marR="5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Таблица – Сравнение состояния растительного покрова пробных площадей по итогам мониторинга в 2015 и 2016 гг.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\\Сервер\server\Киселева\Варьюша\фон 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Результаты мониторинга</a:t>
            </a:r>
            <a:br>
              <a:rPr lang="ru-RU" b="1" dirty="0" smtClean="0">
                <a:solidFill>
                  <a:srgbClr val="FFC000"/>
                </a:solidFill>
              </a:rPr>
            </a:br>
            <a:r>
              <a:rPr lang="ru-RU" b="1" dirty="0" smtClean="0">
                <a:solidFill>
                  <a:srgbClr val="FFC000"/>
                </a:solidFill>
              </a:rPr>
              <a:t> 2013-2016 гг.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2448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cap="all" dirty="0" smtClean="0"/>
              <a:t> Заключение</a:t>
            </a:r>
            <a:endParaRPr lang="ru-RU" sz="280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2071678"/>
            <a:ext cx="84296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  Проведение мониторинга растительных сообществ на НС г. Стрельной в 2013-2016 гг. позволяет констатировать, что построенный экскурсионный настил не выполняет в полной мере своей задачи – организации перемещения посетителей строго по настилу и сбережения растительных сообществ. 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 Восстановление нарушенного растительного покрова наблюдается только в недоступных для </a:t>
            </a:r>
            <a:r>
              <a:rPr lang="ru-RU" dirty="0" err="1" smtClean="0"/>
              <a:t>вытаптывания</a:t>
            </a:r>
            <a:r>
              <a:rPr lang="ru-RU" dirty="0" smtClean="0"/>
              <a:t> местах. Отмеченные в прошлом (2015) году процессы зарастания нарушенных территорий на многих пробных площадях не смогли полноценно реализоваться в текущем (2016) году. 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 Продолжается негативное воздействие на участках </a:t>
            </a:r>
            <a:r>
              <a:rPr lang="ru-RU" dirty="0" err="1" smtClean="0"/>
              <a:t>пп</a:t>
            </a:r>
            <a:r>
              <a:rPr lang="ru-RU" dirty="0" smtClean="0"/>
              <a:t> 1, </a:t>
            </a:r>
            <a:r>
              <a:rPr lang="ru-RU" dirty="0" err="1" smtClean="0"/>
              <a:t>тр-т</a:t>
            </a:r>
            <a:r>
              <a:rPr lang="ru-RU" dirty="0" smtClean="0"/>
              <a:t> 1, смотровой площадке. Наряду с процессами зарастания нарушенной территории параллельно происходит процесс </a:t>
            </a:r>
            <a:r>
              <a:rPr lang="ru-RU" dirty="0" err="1" smtClean="0"/>
              <a:t>вытаптывания</a:t>
            </a:r>
            <a:r>
              <a:rPr lang="ru-RU" dirty="0" smtClean="0"/>
              <a:t> -формируются новые тропы.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Сервер\server\Киселева\Варьюша\фон 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429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Жигулевский заповедник </a:t>
            </a:r>
            <a:r>
              <a:rPr lang="ru-RU" b="1" dirty="0" smtClean="0">
                <a:solidFill>
                  <a:srgbClr val="FFC000"/>
                </a:solidFill>
              </a:rPr>
              <a:t>- один </a:t>
            </a:r>
            <a:r>
              <a:rPr lang="ru-RU" b="1" dirty="0" smtClean="0">
                <a:solidFill>
                  <a:srgbClr val="FFC000"/>
                </a:solidFill>
              </a:rPr>
              <a:t>из </a:t>
            </a:r>
            <a:r>
              <a:rPr lang="ru-RU" b="1" dirty="0" smtClean="0">
                <a:solidFill>
                  <a:srgbClr val="FFC000"/>
                </a:solidFill>
              </a:rPr>
              <a:t>самых посещаемых </a:t>
            </a:r>
            <a:r>
              <a:rPr lang="ru-RU" b="1" dirty="0" smtClean="0">
                <a:solidFill>
                  <a:srgbClr val="FFC000"/>
                </a:solidFill>
              </a:rPr>
              <a:t>в России   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1026" name="Picture 2" descr="C:\Users\User\Desktop\фото СОИКМ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453" y="4221088"/>
            <a:ext cx="3745233" cy="2522136"/>
          </a:xfrm>
          <a:prstGeom prst="rect">
            <a:avLst/>
          </a:prstGeom>
          <a:noFill/>
        </p:spPr>
      </p:pic>
      <p:pic>
        <p:nvPicPr>
          <p:cNvPr id="1027" name="Picture 3" descr="C:\Users\User\Desktop\фото СОИКМ\Рисунок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452" y="1556792"/>
            <a:ext cx="3745233" cy="2522136"/>
          </a:xfrm>
          <a:prstGeom prst="rect">
            <a:avLst/>
          </a:prstGeom>
          <a:noFill/>
        </p:spPr>
      </p:pic>
      <p:pic>
        <p:nvPicPr>
          <p:cNvPr id="4" name="Picture 2" descr="\\Сервер\сервер\Киселева\Рисунок5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3528392" cy="518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Сервер\server\Киселева\Варьюша\фон 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Рекомендации по оптимизации экскурсионного маршрута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032" y="1281370"/>
            <a:ext cx="8219256" cy="486227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А. Научно-исследовательские меры</a:t>
            </a:r>
            <a:r>
              <a:rPr lang="ru-RU" dirty="0" smtClean="0"/>
              <a:t>(мониторинг </a:t>
            </a:r>
            <a:r>
              <a:rPr lang="ru-RU" dirty="0" err="1" smtClean="0"/>
              <a:t>раститель-ти</a:t>
            </a:r>
            <a:r>
              <a:rPr lang="ru-RU" dirty="0" smtClean="0"/>
              <a:t>, информационное обеспечение о природной ценности объекта для новых наглядно-информационных материалов) </a:t>
            </a:r>
          </a:p>
          <a:p>
            <a:r>
              <a:rPr lang="ru-RU" b="1" dirty="0" smtClean="0"/>
              <a:t>Б. Художественно-оформительские меры </a:t>
            </a:r>
            <a:r>
              <a:rPr lang="ru-RU" dirty="0" smtClean="0"/>
              <a:t>(обновление информационных и природоохранных стендов и аншлагов:  описание маршрута, правила поведения, природная ценность объекта, запрещающие аншлаги)  </a:t>
            </a:r>
          </a:p>
          <a:p>
            <a:r>
              <a:rPr lang="ru-RU" b="1" dirty="0" smtClean="0"/>
              <a:t>В. Инженерные меры </a:t>
            </a:r>
            <a:r>
              <a:rPr lang="ru-RU" dirty="0" smtClean="0"/>
              <a:t>(ограждение  в начале маршрута, монтаж камер наблюдения для контроля за поведением посетителей)</a:t>
            </a:r>
          </a:p>
          <a:p>
            <a:r>
              <a:rPr lang="ru-RU" b="1" dirty="0" smtClean="0"/>
              <a:t>Г. Воспитательные и административно-правовые меры </a:t>
            </a:r>
            <a:r>
              <a:rPr lang="ru-RU" dirty="0" smtClean="0"/>
              <a:t>(проведение предварительного инструктажа, присутствие дежурных инспекторов на экскурсионной тропе и видовых площадках, разработка графика экскурсий) 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Сервер\server\Киселева\Варьюша\фон 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err="1" smtClean="0">
                <a:solidFill>
                  <a:srgbClr val="FFC000"/>
                </a:solidFill>
              </a:rPr>
              <a:t>Стрельная</a:t>
            </a:r>
            <a:r>
              <a:rPr lang="ru-RU" sz="3600" b="1" dirty="0" smtClean="0">
                <a:solidFill>
                  <a:srgbClr val="FFC000"/>
                </a:solidFill>
              </a:rPr>
              <a:t> гора- ценнейший объект </a:t>
            </a:r>
            <a:r>
              <a:rPr lang="ru-RU" sz="3600" b="1" dirty="0" smtClean="0">
                <a:solidFill>
                  <a:srgbClr val="FFC000"/>
                </a:solidFill>
              </a:rPr>
              <a:t>Самарской области 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42915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Ценнейший объект природного наследия Самарской области</a:t>
            </a:r>
          </a:p>
          <a:p>
            <a:r>
              <a:rPr lang="ru-RU" dirty="0" smtClean="0"/>
              <a:t>Объект интенсивно используется в качестве экскурсионного маршрута</a:t>
            </a:r>
          </a:p>
          <a:p>
            <a:r>
              <a:rPr lang="ru-RU" dirty="0" smtClean="0"/>
              <a:t>Объект находится под большим антропогенным воздействием вследствие рекреационной деятельности</a:t>
            </a:r>
          </a:p>
          <a:p>
            <a:r>
              <a:rPr lang="ru-RU" dirty="0" smtClean="0"/>
              <a:t>Объект, сохранность природного комплекса которого находится в угрожаемом состоянии.  Это Критически Значимая Территория (</a:t>
            </a:r>
            <a:r>
              <a:rPr lang="ru-RU" b="1" dirty="0" smtClean="0"/>
              <a:t>КЗТ</a:t>
            </a:r>
            <a:r>
              <a:rPr lang="ru-RU" dirty="0" smtClean="0"/>
              <a:t>) Самарской области.   </a:t>
            </a:r>
            <a:r>
              <a:rPr lang="ru-RU" b="1" dirty="0" smtClean="0"/>
              <a:t>«Выделение КЗТ в пределах ООПТ и в ее окрестностях позволяет избежать их случайного или намеренного уничтожения» </a:t>
            </a:r>
          </a:p>
          <a:p>
            <a:r>
              <a:rPr lang="ru-RU" b="1" dirty="0" smtClean="0"/>
              <a:t>Объект относится к категории первоочередных  в заповеднике для принятия конструктивных природоохранных мер в целях снижения негативного воздействия для его сохранения. 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1" y="-27384"/>
            <a:ext cx="3471422" cy="2761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659578" y="259673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>
                <a:solidFill>
                  <a:srgbClr val="7030A0"/>
                </a:solidFill>
                <a:latin typeface="Monotype Corsiva" pitchFamily="66" charset="0"/>
              </a:rPr>
              <a:t>Благодарим за внимание!</a:t>
            </a:r>
            <a:endParaRPr lang="ru-RU" sz="6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2719" y="92475"/>
            <a:ext cx="4346851" cy="252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\\Сервер\server\Киселева\Варьюша\фон низ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86" y="3823082"/>
            <a:ext cx="9151886" cy="306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Сервер\server\Киселева\Варьюша\фон 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Посещение экскурсионного маршрута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4021" y="1412776"/>
            <a:ext cx="8435280" cy="1828800"/>
          </a:xfrm>
        </p:spPr>
        <p:txBody>
          <a:bodyPr/>
          <a:lstStyle/>
          <a:p>
            <a:r>
              <a:rPr lang="ru-RU" dirty="0" smtClean="0"/>
              <a:t>1980 – 2010 гг.- от 500 до 3500 чел/год</a:t>
            </a:r>
          </a:p>
          <a:p>
            <a:r>
              <a:rPr lang="ru-RU" dirty="0" smtClean="0"/>
              <a:t>2012 г. – 5000 чел/год</a:t>
            </a:r>
          </a:p>
          <a:p>
            <a:r>
              <a:rPr lang="ru-RU" dirty="0" smtClean="0"/>
              <a:t>2015 г. – 53 000 чел/год</a:t>
            </a:r>
            <a:endParaRPr lang="ru-RU" dirty="0"/>
          </a:p>
        </p:txBody>
      </p:sp>
      <p:pic>
        <p:nvPicPr>
          <p:cNvPr id="2050" name="Picture 2" descr="C:\Users\User\Desktop\фото СОИКМ\Рисунок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7687" y="3284984"/>
            <a:ext cx="4000403" cy="3090296"/>
          </a:xfrm>
          <a:prstGeom prst="rect">
            <a:avLst/>
          </a:prstGeom>
          <a:noFill/>
        </p:spPr>
      </p:pic>
      <p:pic>
        <p:nvPicPr>
          <p:cNvPr id="2051" name="Picture 3" descr="C:\Users\User\Desktop\фото СОИКМ\Рисунок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56992"/>
            <a:ext cx="4312491" cy="2980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Сервер\server\Киселева\Варьюша\фон 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Ботаническая ценность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26986" y="1484784"/>
            <a:ext cx="3956248" cy="244827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Горные боры и каменистые степи с реликтовой флорой и фауной – уникальные природные сообщества Восточной Европы</a:t>
            </a:r>
            <a:endParaRPr lang="ru-RU" dirty="0"/>
          </a:p>
        </p:txBody>
      </p:sp>
      <p:pic>
        <p:nvPicPr>
          <p:cNvPr id="3075" name="Picture 3" descr="C:\Users\User\Desktop\фото СОИКМ\Рисунок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149080"/>
            <a:ext cx="4114800" cy="2535238"/>
          </a:xfrm>
          <a:prstGeom prst="rect">
            <a:avLst/>
          </a:prstGeom>
          <a:noFill/>
        </p:spPr>
      </p:pic>
      <p:pic>
        <p:nvPicPr>
          <p:cNvPr id="3074" name="Picture 2" descr="C:\Users\ЖГЗ\Desktop\Рисунок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14" y="1340767"/>
            <a:ext cx="3662754" cy="2585047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ЖГЗ\Desktop\Рисунок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14" y="4164940"/>
            <a:ext cx="3662754" cy="2477036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\\Сервер\server\Киселева\Варьюша\фон 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Флора 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7"/>
            <a:ext cx="7962108" cy="165618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520 видов – более ½ ЖГЗ; 1/3 флоры СО, </a:t>
            </a:r>
          </a:p>
          <a:p>
            <a:r>
              <a:rPr lang="ru-RU" dirty="0" smtClean="0"/>
              <a:t>20% – раритеты Самарской области</a:t>
            </a:r>
          </a:p>
          <a:p>
            <a:r>
              <a:rPr lang="ru-RU" dirty="0" smtClean="0"/>
              <a:t>Площадь объекта – 1,5 % от ЖГЗ</a:t>
            </a:r>
            <a:endParaRPr lang="ru-RU" dirty="0"/>
          </a:p>
        </p:txBody>
      </p:sp>
      <p:pic>
        <p:nvPicPr>
          <p:cNvPr id="4099" name="Picture 3" descr="C:\Users\User\Desktop\Рисунок2.jpg"/>
          <p:cNvPicPr>
            <a:picLocks noChangeAspect="1" noChangeArrowheads="1"/>
          </p:cNvPicPr>
          <p:nvPr/>
        </p:nvPicPr>
        <p:blipFill rotWithShape="1">
          <a:blip r:embed="rId3" cstate="print"/>
          <a:srcRect l="4277" t="3575" r="4548" b="4105"/>
          <a:stretch/>
        </p:blipFill>
        <p:spPr bwMode="auto">
          <a:xfrm>
            <a:off x="2975375" y="4629867"/>
            <a:ext cx="2376264" cy="204225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4100" name="Picture 4" descr="C:\Users\User\Desktop\фото СОИКМ\Рисунок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444" y="2708920"/>
            <a:ext cx="2376264" cy="1862592"/>
          </a:xfrm>
          <a:prstGeom prst="rect">
            <a:avLst/>
          </a:prstGeom>
          <a:noFill/>
        </p:spPr>
      </p:pic>
      <p:pic>
        <p:nvPicPr>
          <p:cNvPr id="4098" name="Picture 2" descr="E:\работа\экотех\экотех\стрельная май\Image00198 фото Егорово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907" y="2721029"/>
            <a:ext cx="2597911" cy="1731940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ЖГЗ\Desktop\Даше для презентаций\_MG_067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13"/>
          <a:stretch/>
        </p:blipFill>
        <p:spPr bwMode="auto">
          <a:xfrm rot="5400000">
            <a:off x="5589463" y="3125917"/>
            <a:ext cx="3672238" cy="2992520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Сервер\server\Киселева\Варьюша\Можжевельник\IMG_727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" r="3678" b="4831"/>
          <a:stretch/>
        </p:blipFill>
        <p:spPr bwMode="auto">
          <a:xfrm>
            <a:off x="177444" y="4722561"/>
            <a:ext cx="2376264" cy="1856863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\\Сервер\server\Киселева\Варьюша\фон 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Красная Книга России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508376" cy="1277471"/>
          </a:xfrm>
        </p:spPr>
        <p:txBody>
          <a:bodyPr/>
          <a:lstStyle/>
          <a:p>
            <a:r>
              <a:rPr lang="ru-RU" dirty="0" smtClean="0"/>
              <a:t>12 видов заповедника - КК России</a:t>
            </a:r>
          </a:p>
          <a:p>
            <a:r>
              <a:rPr lang="ru-RU" dirty="0" smtClean="0"/>
              <a:t>11видов на Стрельной горе</a:t>
            </a:r>
            <a:endParaRPr lang="ru-RU" dirty="0"/>
          </a:p>
        </p:txBody>
      </p:sp>
      <p:pic>
        <p:nvPicPr>
          <p:cNvPr id="5122" name="Picture 2" descr="C:\Users\User\Desktop\фото СОИКМ\Рисунок16.jpg"/>
          <p:cNvPicPr>
            <a:picLocks noChangeAspect="1" noChangeArrowheads="1"/>
          </p:cNvPicPr>
          <p:nvPr/>
        </p:nvPicPr>
        <p:blipFill rotWithShape="1">
          <a:blip r:embed="rId3" cstate="print"/>
          <a:srcRect l="10740" t="7648" r="9690" b="8317"/>
          <a:stretch/>
        </p:blipFill>
        <p:spPr bwMode="auto">
          <a:xfrm>
            <a:off x="6965576" y="4419601"/>
            <a:ext cx="1479178" cy="2079812"/>
          </a:xfrm>
          <a:prstGeom prst="rect">
            <a:avLst/>
          </a:prstGeom>
          <a:noFill/>
        </p:spPr>
      </p:pic>
      <p:pic>
        <p:nvPicPr>
          <p:cNvPr id="5123" name="Picture 3" descr="C:\Users\User\Desktop\фото СОИКМ\Рисунок21.jpg"/>
          <p:cNvPicPr>
            <a:picLocks noChangeAspect="1" noChangeArrowheads="1"/>
          </p:cNvPicPr>
          <p:nvPr/>
        </p:nvPicPr>
        <p:blipFill rotWithShape="1">
          <a:blip r:embed="rId4" cstate="print"/>
          <a:srcRect l="10368" t="7526" r="9558" b="7444"/>
          <a:stretch/>
        </p:blipFill>
        <p:spPr bwMode="auto">
          <a:xfrm>
            <a:off x="6965576" y="1703294"/>
            <a:ext cx="1541930" cy="2348754"/>
          </a:xfrm>
          <a:prstGeom prst="rect">
            <a:avLst/>
          </a:prstGeom>
          <a:noFill/>
        </p:spPr>
      </p:pic>
      <p:pic>
        <p:nvPicPr>
          <p:cNvPr id="5124" name="Picture 4" descr="C:\Users\User\Desktop\фото СОИКМ\Рисунок20.jpg"/>
          <p:cNvPicPr>
            <a:picLocks noChangeAspect="1" noChangeArrowheads="1"/>
          </p:cNvPicPr>
          <p:nvPr/>
        </p:nvPicPr>
        <p:blipFill rotWithShape="1">
          <a:blip r:embed="rId5" cstate="print"/>
          <a:srcRect l="11039" t="8051" r="10973" b="7711"/>
          <a:stretch/>
        </p:blipFill>
        <p:spPr bwMode="auto">
          <a:xfrm>
            <a:off x="179512" y="2876392"/>
            <a:ext cx="1663646" cy="2351311"/>
          </a:xfrm>
          <a:prstGeom prst="rect">
            <a:avLst/>
          </a:prstGeom>
          <a:noFill/>
        </p:spPr>
      </p:pic>
      <p:pic>
        <p:nvPicPr>
          <p:cNvPr id="5125" name="Picture 5" descr="C:\Users\User\Desktop\Рисунок3.jpg"/>
          <p:cNvPicPr>
            <a:picLocks noChangeAspect="1" noChangeArrowheads="1"/>
          </p:cNvPicPr>
          <p:nvPr/>
        </p:nvPicPr>
        <p:blipFill rotWithShape="1">
          <a:blip r:embed="rId6" cstate="print"/>
          <a:srcRect l="3548" t="3582" r="3044" b="3891"/>
          <a:stretch/>
        </p:blipFill>
        <p:spPr bwMode="auto">
          <a:xfrm>
            <a:off x="3851920" y="2877671"/>
            <a:ext cx="2900312" cy="206889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5126" name="Picture 6" descr="C:\Users\User\Desktop\фото СОИКМ\Рисунок1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8454" y="4052048"/>
            <a:ext cx="1663646" cy="2351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\\Сервер\server\Киселева\Варьюша\фон 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Красная книга Самарской области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9232" y="1124744"/>
            <a:ext cx="3888432" cy="3024336"/>
          </a:xfrm>
        </p:spPr>
        <p:txBody>
          <a:bodyPr>
            <a:normAutofit/>
          </a:bodyPr>
          <a:lstStyle/>
          <a:p>
            <a:r>
              <a:rPr lang="ru-RU" dirty="0" smtClean="0"/>
              <a:t>140 видов заповедника – КК Самарской области</a:t>
            </a:r>
          </a:p>
          <a:p>
            <a:r>
              <a:rPr lang="ru-RU" dirty="0" smtClean="0"/>
              <a:t>56 видов растений – на г.Стрельной </a:t>
            </a:r>
          </a:p>
          <a:p>
            <a:endParaRPr lang="ru-RU" dirty="0"/>
          </a:p>
        </p:txBody>
      </p:sp>
      <p:pic>
        <p:nvPicPr>
          <p:cNvPr id="1027" name="Picture 3" descr="C:\Users\ЖГЗ\Desktop\фотографии\Даше для презентаций\IMG_06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40768"/>
            <a:ext cx="3743816" cy="2592288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ЖГЗ\Desktop\фотографии\Даше для презентаций\IMG_84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56335"/>
            <a:ext cx="2160240" cy="2613025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ЖГЗ\Desktop\фотографии\Даше для презентаций\_MG_05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49080"/>
            <a:ext cx="3743815" cy="2495876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Сервер\сервер\Киселева\копеечник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56335"/>
            <a:ext cx="2038350" cy="2613025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\\Сервер\server\Киселева\Варьюша\фон 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604" y="116632"/>
            <a:ext cx="8229600" cy="981745"/>
          </a:xfrm>
        </p:spPr>
        <p:txBody>
          <a:bodyPr/>
          <a:lstStyle/>
          <a:p>
            <a:r>
              <a:rPr lang="ru-RU" b="1" dirty="0" err="1" smtClean="0">
                <a:solidFill>
                  <a:srgbClr val="FFC000"/>
                </a:solidFill>
              </a:rPr>
              <a:t>Эндемичные</a:t>
            </a:r>
            <a:r>
              <a:rPr lang="ru-RU" b="1" dirty="0" smtClean="0">
                <a:solidFill>
                  <a:srgbClr val="FFC000"/>
                </a:solidFill>
              </a:rPr>
              <a:t> виды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68760"/>
            <a:ext cx="8219256" cy="110871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5 узколокальных </a:t>
            </a:r>
            <a:r>
              <a:rPr lang="ru-RU" dirty="0" err="1" smtClean="0"/>
              <a:t>эндемов</a:t>
            </a:r>
            <a:r>
              <a:rPr lang="ru-RU" dirty="0" smtClean="0"/>
              <a:t> </a:t>
            </a:r>
          </a:p>
          <a:p>
            <a:r>
              <a:rPr lang="ru-RU" dirty="0" smtClean="0"/>
              <a:t>33 региональных </a:t>
            </a:r>
            <a:r>
              <a:rPr lang="ru-RU" dirty="0" err="1" smtClean="0"/>
              <a:t>эндема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7170" name="Picture 2" descr="C:\Users\User\Desktop\фото СОИКМ\Рисунок12.jpg"/>
          <p:cNvPicPr>
            <a:picLocks noChangeAspect="1" noChangeArrowheads="1"/>
          </p:cNvPicPr>
          <p:nvPr/>
        </p:nvPicPr>
        <p:blipFill rotWithShape="1">
          <a:blip r:embed="rId3" cstate="print"/>
          <a:srcRect l="5932" t="8088" r="5897" b="8607"/>
          <a:stretch/>
        </p:blipFill>
        <p:spPr bwMode="auto">
          <a:xfrm>
            <a:off x="2808301" y="2563578"/>
            <a:ext cx="2927341" cy="1945342"/>
          </a:xfrm>
          <a:prstGeom prst="rect">
            <a:avLst/>
          </a:prstGeom>
          <a:noFill/>
        </p:spPr>
      </p:pic>
      <p:pic>
        <p:nvPicPr>
          <p:cNvPr id="7171" name="Picture 3" descr="C:\Users\User\Desktop\фото СОИКМ\Рисунок21.jpg"/>
          <p:cNvPicPr>
            <a:picLocks noChangeAspect="1" noChangeArrowheads="1"/>
          </p:cNvPicPr>
          <p:nvPr/>
        </p:nvPicPr>
        <p:blipFill rotWithShape="1">
          <a:blip r:embed="rId4" cstate="print"/>
          <a:srcRect l="9750" t="6486" r="9710" b="7835"/>
          <a:stretch/>
        </p:blipFill>
        <p:spPr bwMode="auto">
          <a:xfrm>
            <a:off x="6333980" y="1218678"/>
            <a:ext cx="2016224" cy="2930402"/>
          </a:xfrm>
          <a:prstGeom prst="rect">
            <a:avLst/>
          </a:prstGeom>
          <a:noFill/>
        </p:spPr>
      </p:pic>
      <p:pic>
        <p:nvPicPr>
          <p:cNvPr id="7172" name="Picture 4" descr="C:\Users\User\Desktop\фото СОИКМ\Рисунок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99011" y="4609937"/>
            <a:ext cx="2936632" cy="2052051"/>
          </a:xfrm>
          <a:prstGeom prst="rect">
            <a:avLst/>
          </a:prstGeom>
          <a:noFill/>
        </p:spPr>
      </p:pic>
      <p:pic>
        <p:nvPicPr>
          <p:cNvPr id="2050" name="Picture 2" descr="\\Сервер\сервер\Киселева\астрагал Цингер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455" y="4246265"/>
            <a:ext cx="2835275" cy="2351087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фотографии\Большая Бахилова гора 18-06-15\Image0224 фото Егоровой В Большая Бахилова гора 295м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3336"/>
            <a:ext cx="2400000" cy="3600000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Сервер\server\Киселева\Варьюша\фон 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Реликтовые виды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3512" y="1052736"/>
            <a:ext cx="3826768" cy="2016224"/>
          </a:xfrm>
        </p:spPr>
        <p:txBody>
          <a:bodyPr/>
          <a:lstStyle/>
          <a:p>
            <a:r>
              <a:rPr lang="ru-RU" dirty="0" smtClean="0"/>
              <a:t>Плиоценовые</a:t>
            </a:r>
          </a:p>
          <a:p>
            <a:r>
              <a:rPr lang="ru-RU" dirty="0" smtClean="0"/>
              <a:t>плейстоценовые </a:t>
            </a:r>
          </a:p>
          <a:p>
            <a:r>
              <a:rPr lang="ru-RU" dirty="0" err="1" smtClean="0"/>
              <a:t>голоценовые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195" name="Picture 3" descr="C:\Users\User\Desktop\фото СОИКМ\Рисунок13.jpg"/>
          <p:cNvPicPr>
            <a:picLocks noChangeAspect="1" noChangeArrowheads="1"/>
          </p:cNvPicPr>
          <p:nvPr/>
        </p:nvPicPr>
        <p:blipFill rotWithShape="1">
          <a:blip r:embed="rId3" cstate="print"/>
          <a:srcRect l="5664" t="7890" r="5873" b="8747"/>
          <a:stretch/>
        </p:blipFill>
        <p:spPr bwMode="auto">
          <a:xfrm>
            <a:off x="5083732" y="4941807"/>
            <a:ext cx="2734236" cy="1864658"/>
          </a:xfrm>
          <a:prstGeom prst="rect">
            <a:avLst/>
          </a:prstGeom>
          <a:noFill/>
        </p:spPr>
      </p:pic>
      <p:pic>
        <p:nvPicPr>
          <p:cNvPr id="8197" name="Picture 5" descr="C:\Users\User\Desktop\фото СОИКМ\Рисунок32.jpg"/>
          <p:cNvPicPr>
            <a:picLocks noChangeAspect="1" noChangeArrowheads="1"/>
          </p:cNvPicPr>
          <p:nvPr/>
        </p:nvPicPr>
        <p:blipFill rotWithShape="1">
          <a:blip r:embed="rId4" cstate="print"/>
          <a:srcRect l="6025" t="8350" r="5962" b="7246"/>
          <a:stretch/>
        </p:blipFill>
        <p:spPr bwMode="auto">
          <a:xfrm>
            <a:off x="899592" y="4833787"/>
            <a:ext cx="2500533" cy="1949505"/>
          </a:xfrm>
          <a:prstGeom prst="rect">
            <a:avLst/>
          </a:prstGeom>
          <a:noFill/>
        </p:spPr>
      </p:pic>
      <p:pic>
        <p:nvPicPr>
          <p:cNvPr id="3074" name="Picture 2" descr="C:\Users\ЖГЗ\Desktop\фотографии\2015 год\Молебный овраг\DSCN15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92940"/>
            <a:ext cx="2575981" cy="1932204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ЖГЗ\Desktop\Рисунок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12776"/>
            <a:ext cx="4621796" cy="3466347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763</Words>
  <Application>Microsoft Office PowerPoint</Application>
  <PresentationFormat>Экран (4:3)</PresentationFormat>
  <Paragraphs>135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Гора Стрельная – ценнейший объект природного наследия Самарской области</vt:lpstr>
      <vt:lpstr>Жигулевский заповедник - один из самых посещаемых в России   </vt:lpstr>
      <vt:lpstr>Посещение экскурсионного маршрута</vt:lpstr>
      <vt:lpstr>Ботаническая ценность</vt:lpstr>
      <vt:lpstr>Флора </vt:lpstr>
      <vt:lpstr>Красная Книга России</vt:lpstr>
      <vt:lpstr>Красная книга Самарской области</vt:lpstr>
      <vt:lpstr>Эндемичные виды</vt:lpstr>
      <vt:lpstr>Реликтовые виды</vt:lpstr>
      <vt:lpstr>Изолированные от основного ареала</vt:lpstr>
      <vt:lpstr>Классические местонахождения</vt:lpstr>
      <vt:lpstr>Зеленая книга Самарской области</vt:lpstr>
      <vt:lpstr>Зеленая книга Самарской области </vt:lpstr>
      <vt:lpstr>Места концентрации редких видов растений  на территории Средне-Волжского биосферного резервата</vt:lpstr>
      <vt:lpstr>Влияние рекреационной деятельности </vt:lpstr>
      <vt:lpstr> Мониторинг растительности в зоне маршрута 2013 – 2016 гг. </vt:lpstr>
      <vt:lpstr>Влияние рекреации 2013 – 2016 гг.</vt:lpstr>
      <vt:lpstr>Влияние рекреации 2015 – 2016 гг.</vt:lpstr>
      <vt:lpstr>Результаты мониторинга  2013-2016 гг.</vt:lpstr>
      <vt:lpstr>Рекомендации по оптимизации экскурсионного маршрута</vt:lpstr>
      <vt:lpstr>Стрельная гора- ценнейший объект Самарской области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Стрельная гора –уникальный объект </dc:title>
  <dc:creator>User</dc:creator>
  <cp:lastModifiedBy>ВехникВика</cp:lastModifiedBy>
  <cp:revision>99</cp:revision>
  <dcterms:created xsi:type="dcterms:W3CDTF">2016-11-21T06:08:39Z</dcterms:created>
  <dcterms:modified xsi:type="dcterms:W3CDTF">2016-12-20T08:13:17Z</dcterms:modified>
</cp:coreProperties>
</file>