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7" r:id="rId1"/>
    <p:sldMasterId id="2147485379" r:id="rId2"/>
  </p:sldMasterIdLst>
  <p:notesMasterIdLst>
    <p:notesMasterId r:id="rId30"/>
  </p:notesMasterIdLst>
  <p:sldIdLst>
    <p:sldId id="272" r:id="rId3"/>
    <p:sldId id="335" r:id="rId4"/>
    <p:sldId id="289" r:id="rId5"/>
    <p:sldId id="348" r:id="rId6"/>
    <p:sldId id="339" r:id="rId7"/>
    <p:sldId id="345" r:id="rId8"/>
    <p:sldId id="350" r:id="rId9"/>
    <p:sldId id="359" r:id="rId10"/>
    <p:sldId id="344" r:id="rId11"/>
    <p:sldId id="354" r:id="rId12"/>
    <p:sldId id="328" r:id="rId13"/>
    <p:sldId id="306" r:id="rId14"/>
    <p:sldId id="256" r:id="rId15"/>
    <p:sldId id="357" r:id="rId16"/>
    <p:sldId id="320" r:id="rId17"/>
    <p:sldId id="321" r:id="rId18"/>
    <p:sldId id="322" r:id="rId19"/>
    <p:sldId id="324" r:id="rId20"/>
    <p:sldId id="327" r:id="rId21"/>
    <p:sldId id="349" r:id="rId22"/>
    <p:sldId id="358" r:id="rId23"/>
    <p:sldId id="355" r:id="rId24"/>
    <p:sldId id="333" r:id="rId25"/>
    <p:sldId id="331" r:id="rId26"/>
    <p:sldId id="351" r:id="rId27"/>
    <p:sldId id="343" r:id="rId28"/>
    <p:sldId id="352" r:id="rId29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A014"/>
    <a:srgbClr val="81D31A"/>
    <a:srgbClr val="CAF297"/>
    <a:srgbClr val="102E38"/>
    <a:srgbClr val="DCE1F4"/>
    <a:srgbClr val="77933C"/>
    <a:srgbClr val="BFBFB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1724" autoAdjust="0"/>
  </p:normalViewPr>
  <p:slideViewPr>
    <p:cSldViewPr>
      <p:cViewPr>
        <p:scale>
          <a:sx n="90" d="100"/>
          <a:sy n="90" d="100"/>
        </p:scale>
        <p:origin x="-1524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DCFCD7F-812D-41DF-8197-46E1306E0E02}" type="datetimeFigureOut">
              <a:rPr lang="cs-CZ"/>
              <a:pPr>
                <a:defRPr/>
              </a:pPr>
              <a:t>6.2.2017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67B2E69-B278-4F3A-9E06-BA8BAF6534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933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ru-RU" dirty="0" smtClean="0"/>
              <a:t>Земля и её недра, воды, растительный и животный мир, находящийся на территории Жигулевского заповедника представлены в пользование (владения) Учреждению на правах, предусмотренных федеральными законами. Их изъятие или иное прекращение прав Учреждения на них запрещается. (Устав  ФГБУ «Жигулевский государственный заповедник»).</a:t>
            </a:r>
          </a:p>
          <a:p>
            <a:pPr>
              <a:defRPr/>
            </a:pPr>
            <a:r>
              <a:rPr lang="ru-RU" dirty="0" smtClean="0"/>
              <a:t>Охрану заповедника осуществляет штатная государственная инспекция, которая обеспечивает соблюдение природоохранного законодательства на территории заповедника.</a:t>
            </a:r>
          </a:p>
          <a:p>
            <a:pPr>
              <a:defRPr/>
            </a:pPr>
            <a:r>
              <a:rPr lang="ru-RU" dirty="0" smtClean="0"/>
              <a:t>Кроме того государственная инспекция проводит мероприятия по выделению в натуре внешних  границ ООПТ и ее оснащение аншлагами, шлагбаумами.</a:t>
            </a:r>
          </a:p>
          <a:p>
            <a:pPr>
              <a:defRPr/>
            </a:pPr>
            <a:r>
              <a:rPr lang="ru-RU" dirty="0" smtClean="0"/>
              <a:t>Для предупреждения нарушений режима заповедника осуществляется патрулирование его территории государственной инспекцией, в том числе, с использованием </a:t>
            </a:r>
            <a:r>
              <a:rPr lang="ru-RU" dirty="0" err="1" smtClean="0"/>
              <a:t>мотопарапланов</a:t>
            </a:r>
            <a:r>
              <a:rPr lang="ru-RU" dirty="0" smtClean="0"/>
              <a:t>. </a:t>
            </a:r>
          </a:p>
          <a:p>
            <a:pPr>
              <a:defRPr/>
            </a:pPr>
            <a:r>
              <a:rPr lang="ru-RU" dirty="0" smtClean="0"/>
              <a:t>Основной вид нарушений – незаконное нахождение на территории заповедника. Ежегодно на нарушителей составляется до 35 протоколов.</a:t>
            </a:r>
          </a:p>
          <a:p>
            <a:pPr>
              <a:defRPr/>
            </a:pPr>
            <a:r>
              <a:rPr lang="ru-RU" dirty="0" smtClean="0"/>
              <a:t>Перед началом пожароопасного периода проводится подготовка противопожарной техники и инвентаря. Для предотвращения возникновения лесных пожаров проводится уход за минерализованными полосами по границе заповедника.</a:t>
            </a:r>
          </a:p>
          <a:p>
            <a:pPr>
              <a:defRPr/>
            </a:pPr>
            <a:r>
              <a:rPr lang="ru-RU" dirty="0" smtClean="0"/>
              <a:t>Сотрудники отдела охраны участвуют в подготовке материалов лесохозяйственных мероприятий проводимых на территории заповедника. </a:t>
            </a:r>
          </a:p>
          <a:p>
            <a:pPr>
              <a:defRPr/>
            </a:pPr>
            <a:r>
              <a:rPr lang="ru-RU" dirty="0" smtClean="0"/>
              <a:t>В зимний период с государственными инспекторами проводится техническая учеба по изучению правовых норм, природоохранного законодательства, знакомят с фауной и флорой заповедника и методиками наблюдений в природе.</a:t>
            </a:r>
            <a:endParaRPr lang="ru-RU" smtClean="0"/>
          </a:p>
          <a:p>
            <a:pPr>
              <a:defRPr/>
            </a:pPr>
            <a:endParaRPr 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E0F5FC-3683-44D8-B588-7CCA7B253DF1}" type="slidenum">
              <a:rPr lang="cs-CZ" smtClean="0"/>
              <a:pPr eaLnBrk="1" hangingPunct="1"/>
              <a:t>6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5B474E-6589-42B7-BC9C-48078CE3354E}" type="slidenum">
              <a:rPr lang="cs-CZ" smtClean="0">
                <a:solidFill>
                  <a:prstClr val="black"/>
                </a:solidFill>
              </a:rPr>
              <a:pPr eaLnBrk="1" hangingPunct="1"/>
              <a:t>7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5B474E-6589-42B7-BC9C-48078CE3354E}" type="slidenum">
              <a:rPr lang="cs-CZ" smtClean="0">
                <a:solidFill>
                  <a:prstClr val="black"/>
                </a:solidFill>
              </a:rPr>
              <a:pPr eaLnBrk="1" hangingPunct="1"/>
              <a:t>8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ru-RU" dirty="0" smtClean="0"/>
              <a:t>Ежегодно проводятся природоохранные мероприятия: </a:t>
            </a:r>
          </a:p>
          <a:p>
            <a:pPr>
              <a:defRPr/>
            </a:pPr>
            <a:r>
              <a:rPr lang="ru-RU" dirty="0" smtClean="0"/>
              <a:t>встречи, игры, викторины и конкурсы рисунка, фотографий и </a:t>
            </a:r>
          </a:p>
          <a:p>
            <a:pPr>
              <a:defRPr/>
            </a:pPr>
            <a:r>
              <a:rPr lang="ru-RU" dirty="0" smtClean="0"/>
              <a:t>прочее.  Некоторые из них уже стали традиционными: «День </a:t>
            </a:r>
          </a:p>
          <a:p>
            <a:pPr>
              <a:defRPr/>
            </a:pPr>
            <a:r>
              <a:rPr lang="ru-RU" dirty="0" smtClean="0"/>
              <a:t>Барсука», являющегося  талисманом  заповедника, день </a:t>
            </a:r>
          </a:p>
          <a:p>
            <a:pPr>
              <a:defRPr/>
            </a:pPr>
            <a:r>
              <a:rPr lang="ru-RU" dirty="0" smtClean="0"/>
              <a:t>эколога, «Птица года», «Международный День птиц», «День </a:t>
            </a:r>
          </a:p>
          <a:p>
            <a:pPr>
              <a:defRPr/>
            </a:pPr>
            <a:r>
              <a:rPr lang="ru-RU" dirty="0" smtClean="0"/>
              <a:t>Волги», «День заповедного детеныша» и др. </a:t>
            </a:r>
          </a:p>
          <a:p>
            <a:pPr>
              <a:defRPr/>
            </a:pPr>
            <a:r>
              <a:rPr lang="ru-RU" dirty="0" smtClean="0"/>
              <a:t>Региональные детские Слёты Друзей заповедника, экологические лагеря, областной фотоконкурс любителей птиц  «Большой год».   Посетить территорию заповедника разрешается на двух экскурсионных маршрутах «Стрельная гора» и «Каменная Чаша».</a:t>
            </a:r>
          </a:p>
          <a:p>
            <a:pPr>
              <a:defRPr/>
            </a:pPr>
            <a:r>
              <a:rPr lang="ru-RU" dirty="0" smtClean="0"/>
              <a:t>Для организованных групп проводятся познавательные экскурсии на гору Стрельная, в том числе и для людей с ограниченными возможностями. </a:t>
            </a: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54E68B-DBA9-4D4C-B608-74842D435211}" type="slidenum">
              <a:rPr lang="cs-CZ">
                <a:solidFill>
                  <a:prstClr val="black"/>
                </a:solidFill>
              </a:rPr>
              <a:pPr eaLnBrk="1" hangingPunct="1"/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8BB8D5-D375-4C89-BEB0-0CDDB76EF78E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E4E8FF-E612-42B1-981F-E6544021A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65859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AC7A3D-251E-44D6-AFF5-BAE610D8974E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84E10B-8D4B-4100-A607-485599140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079827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428C91-6260-46C6-B42A-9DF2D94E73CB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DD4EAD-37E5-45E0-9E5C-5578EE09A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73489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1A4A54-4E17-4922-B093-F2D28766B091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536AFA-8AEC-48AA-8FF1-5F3E6E278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809980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3659D7-1FDF-4E10-AE96-BB032EEF5D8B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73D4B59-EEB7-45A8-A078-1E69385DF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30904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F30E55-FFE9-4BCB-9DF3-675CDF3E7239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7DC692-FE1F-44F1-92A0-0735579BF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82420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4FD429-D661-477B-B04D-E5F1620D4254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2F44966-A1CF-44D5-9D86-D8E8A1010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78477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7FC53B-9F0F-4CD0-8806-845B269ACBD1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D0E5DFE-B4B5-4AC1-9929-BBE96D532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06809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3BABA9-8E86-4D4F-B252-4645B86690E7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5A5BD3-1C48-4CF1-93DC-C6E460062F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53779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FDBDF5-A021-4DA4-9596-DBFA453BEA5A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18B96C-759E-4D15-8A94-234A18C72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87696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AD23BD6-329F-4911-9422-9F6C13DD014A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CAF6A9-CF82-4661-9ED4-E9BAE04B8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73413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FC9A08-9A34-4A87-81E2-2C0E4B673FAC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3EE039-98B1-409B-9400-0DB3918FB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0391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B137F9-AFA8-4232-A665-5A48588A560C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92049E-738E-4609-AA3C-D5CA9D568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047717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FD61C99-7203-4603-A7B1-D3B8CE91E2F0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755215-E0A4-4587-905B-4FE6FEE82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495819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27BDC-3C39-417D-AEDE-EF859165F2C0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800942D-069B-44DD-ADCF-1E2B57C39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95269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8FF51960-15BB-4695-AF97-5BF2DAF453B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86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AC0E1E4-4FBF-404D-B076-7FC76DF369C6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4BF4E5-F070-4C28-8DEF-36F445701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457313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4DFA08-3BC0-413D-8E0E-9FF4314BD901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165B0A2-390D-41BA-BD4E-97E29FA80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771388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C42CE5-9085-4E77-A90A-E82987876532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2084AB-AB10-44A5-96A6-4BD64816B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98032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E3D09D-193C-47AD-AA7D-5A4F29D29FE6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303B41A-262A-4CE2-8B40-262A06C10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82611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32E5952-DBDF-43DE-904F-BF57518EB8EC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E79A0E-AE3D-4554-99FE-CCC4DF08B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174597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FA2BB1-4BC8-4FBD-9920-E2BF0D83B05A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6173CB7-23A4-485B-BFC3-163851ACB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63530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80" indent="0">
              <a:buNone/>
              <a:defRPr sz="2400"/>
            </a:lvl3pPr>
            <a:lvl4pPr marL="1371270" indent="0">
              <a:buNone/>
              <a:defRPr sz="2000"/>
            </a:lvl4pPr>
            <a:lvl5pPr marL="1828361" indent="0">
              <a:buNone/>
              <a:defRPr sz="2000"/>
            </a:lvl5pPr>
            <a:lvl6pPr marL="2285451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365A94-E243-419B-A8BE-0AF0AA78BA51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DB22A1-1034-4C3A-B6C9-4F4678E00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83258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6601EF3-6914-4B41-A763-3D28E27681EE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060883D-00DD-4EF6-B7C1-FEDEDAFA0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8" r:id="rId1"/>
    <p:sldLayoutId id="2147485369" r:id="rId2"/>
    <p:sldLayoutId id="2147485370" r:id="rId3"/>
    <p:sldLayoutId id="2147485371" r:id="rId4"/>
    <p:sldLayoutId id="2147485372" r:id="rId5"/>
    <p:sldLayoutId id="2147485373" r:id="rId6"/>
    <p:sldLayoutId id="2147485374" r:id="rId7"/>
    <p:sldLayoutId id="2147485375" r:id="rId8"/>
    <p:sldLayoutId id="2147485376" r:id="rId9"/>
    <p:sldLayoutId id="2147485377" r:id="rId10"/>
    <p:sldLayoutId id="2147485378" r:id="rId11"/>
  </p:sldLayoutIdLst>
  <p:transition spd="slow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9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2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36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579E5F4-4F3C-41FC-B066-CB61A6FD40F4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4680108-46C3-42AE-A72E-C43A043BA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2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0" r:id="rId1"/>
    <p:sldLayoutId id="2147485381" r:id="rId2"/>
    <p:sldLayoutId id="2147485382" r:id="rId3"/>
    <p:sldLayoutId id="2147485383" r:id="rId4"/>
    <p:sldLayoutId id="2147485384" r:id="rId5"/>
    <p:sldLayoutId id="2147485385" r:id="rId6"/>
    <p:sldLayoutId id="2147485386" r:id="rId7"/>
    <p:sldLayoutId id="2147485387" r:id="rId8"/>
    <p:sldLayoutId id="2147485388" r:id="rId9"/>
    <p:sldLayoutId id="2147485389" r:id="rId10"/>
    <p:sldLayoutId id="2147485390" r:id="rId11"/>
    <p:sldLayoutId id="2147485391" r:id="rId12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hreserve.ru/kontakty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D:\Yana_work\ZAPOVEDNIKI\Olekminsky\brandbook\power point presentation elements\bg river_bot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6350"/>
            <a:ext cx="9167813" cy="68754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450" y="1285875"/>
            <a:ext cx="7056438" cy="40306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Жигулёвский </a:t>
            </a:r>
            <a:r>
              <a:rPr lang="ru-RU" sz="36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заповедник –</a:t>
            </a:r>
            <a:br>
              <a:rPr lang="ru-RU" sz="36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итоги и перспективы</a:t>
            </a:r>
            <a:endParaRPr lang="ru-RU" sz="3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316" name="Picture 6" descr="D:\Yana_work\ZAPOVEDNIKI\Olekminsky\brandbook\power point presentation elements\Zhugulevsky _brandbook 16.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738438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C:\Users\Туризм\Downloads\лого Заповедная Росс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334963"/>
            <a:ext cx="13398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https://www.google.com/images/cleardo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-4794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 descr="https://www.google.com/images/cleardot.gif">
            <a:hlinkClick r:id="rId6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-4794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Прямоугольник 8"/>
          <p:cNvSpPr>
            <a:spLocks noChangeArrowheads="1"/>
          </p:cNvSpPr>
          <p:nvPr/>
        </p:nvSpPr>
        <p:spPr bwMode="auto">
          <a:xfrm>
            <a:off x="6264275" y="309563"/>
            <a:ext cx="248443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>
            <a:spAutoFit/>
          </a:bodyPr>
          <a:lstStyle/>
          <a:p>
            <a:pPr algn="ctr"/>
            <a:r>
              <a:rPr lang="ru-RU" sz="1200"/>
              <a:t>Министерство природных ресурсов и экологии </a:t>
            </a:r>
          </a:p>
          <a:p>
            <a:pPr algn="ctr"/>
            <a:r>
              <a:rPr lang="ru-RU" sz="1200"/>
              <a:t>Российской  Федерации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Изображение 0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3"/>
          <a:stretch/>
        </p:blipFill>
        <p:spPr bwMode="auto">
          <a:xfrm>
            <a:off x="318751" y="4187837"/>
            <a:ext cx="4333236" cy="249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285750" y="0"/>
            <a:ext cx="8621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Экологическое просвещение</a:t>
            </a:r>
          </a:p>
        </p:txBody>
      </p:sp>
      <p:sp>
        <p:nvSpPr>
          <p:cNvPr id="7" name="Содержимое 5"/>
          <p:cNvSpPr txBox="1">
            <a:spLocks/>
          </p:cNvSpPr>
          <p:nvPr/>
        </p:nvSpPr>
        <p:spPr bwMode="auto">
          <a:xfrm>
            <a:off x="214312" y="1000125"/>
            <a:ext cx="4357688" cy="33649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Ежегодно проводятся  мероприятия </a:t>
            </a:r>
            <a:r>
              <a:rPr lang="ru-RU" dirty="0">
                <a:solidFill>
                  <a:prstClr val="black"/>
                </a:solidFill>
              </a:rPr>
              <a:t>с целью пропаганды заповедного дела среди широких слоёв населения, формирования экологического мышления и развития </a:t>
            </a:r>
            <a:r>
              <a:rPr lang="ru-RU" dirty="0" smtClean="0">
                <a:solidFill>
                  <a:prstClr val="black"/>
                </a:solidFill>
              </a:rPr>
              <a:t>природоохранной культуры: </a:t>
            </a:r>
          </a:p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«Слет друзей Жигулевского заповедника», «Барсук – талисман заповедника»,  «День эколога», </a:t>
            </a:r>
            <a:r>
              <a:rPr lang="ru-RU" dirty="0">
                <a:solidFill>
                  <a:prstClr val="black"/>
                </a:solidFill>
              </a:rPr>
              <a:t>«Птица года», </a:t>
            </a:r>
            <a:r>
              <a:rPr lang="ru-RU" dirty="0" smtClean="0">
                <a:solidFill>
                  <a:prstClr val="black"/>
                </a:solidFill>
              </a:rPr>
              <a:t>«День Волги</a:t>
            </a:r>
            <a:r>
              <a:rPr lang="ru-RU" dirty="0">
                <a:solidFill>
                  <a:prstClr val="black"/>
                </a:solidFill>
              </a:rPr>
              <a:t>», «День заповедного детеныша</a:t>
            </a:r>
            <a:r>
              <a:rPr lang="ru-RU" dirty="0" smtClean="0">
                <a:solidFill>
                  <a:prstClr val="black"/>
                </a:solidFill>
              </a:rPr>
              <a:t>»,  областной </a:t>
            </a:r>
            <a:r>
              <a:rPr lang="ru-RU" dirty="0">
                <a:solidFill>
                  <a:prstClr val="black"/>
                </a:solidFill>
              </a:rPr>
              <a:t>фотоконкурс любителей птиц  «Большой год</a:t>
            </a:r>
            <a:r>
              <a:rPr lang="ru-RU" dirty="0" smtClean="0">
                <a:solidFill>
                  <a:prstClr val="black"/>
                </a:solidFill>
              </a:rPr>
              <a:t>» и др.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5608" name="Picture 5" descr="C:\Users\User\Pictures\2016\День заповедного детеныша\новость проходила игра  «Карта Средне-Волжского комплексного биосферного резервата в моих руках»\IMG_13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12" y="1031107"/>
            <a:ext cx="3947783" cy="295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79167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48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7" y="1112461"/>
            <a:ext cx="3803914" cy="2852936"/>
          </a:xfrm>
          <a:prstGeom prst="rect">
            <a:avLst/>
          </a:prstGeom>
        </p:spPr>
      </p:pic>
      <p:pic>
        <p:nvPicPr>
          <p:cNvPr id="16386" name="Picture 3" descr="G:\каменная чаша\Image00046 фото Москевич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4"/>
          <a:stretch>
            <a:fillRect/>
          </a:stretch>
        </p:blipFill>
        <p:spPr bwMode="auto">
          <a:xfrm>
            <a:off x="5220072" y="2714999"/>
            <a:ext cx="2917208" cy="4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14313" y="115888"/>
            <a:ext cx="9072562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Развитие познавательного туризма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1214438"/>
            <a:ext cx="49685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102E38"/>
                </a:solidFill>
                <a:latin typeface="+mn-lt"/>
              </a:rPr>
              <a:t>проводится на трех экскурсионных маршрутах: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102E38"/>
                </a:solidFill>
                <a:latin typeface="+mn-lt"/>
              </a:rPr>
              <a:t>«</a:t>
            </a:r>
            <a:r>
              <a:rPr lang="ru-RU" sz="2000" dirty="0">
                <a:solidFill>
                  <a:srgbClr val="102E38"/>
                </a:solidFill>
                <a:latin typeface="+mn-lt"/>
              </a:rPr>
              <a:t>Стрельная гора</a:t>
            </a:r>
            <a:r>
              <a:rPr lang="ru-RU" sz="2000" dirty="0" smtClean="0">
                <a:solidFill>
                  <a:srgbClr val="102E38"/>
                </a:solidFill>
                <a:latin typeface="+mn-lt"/>
              </a:rPr>
              <a:t>»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102E38"/>
                </a:solidFill>
                <a:latin typeface="+mn-lt"/>
              </a:rPr>
              <a:t>«</a:t>
            </a:r>
            <a:r>
              <a:rPr lang="ru-RU" sz="2000" dirty="0">
                <a:solidFill>
                  <a:srgbClr val="102E38"/>
                </a:solidFill>
                <a:latin typeface="+mn-lt"/>
              </a:rPr>
              <a:t>Каменная Чаша</a:t>
            </a:r>
            <a:r>
              <a:rPr lang="ru-RU" sz="2000" dirty="0" smtClean="0">
                <a:solidFill>
                  <a:srgbClr val="102E38"/>
                </a:solidFill>
                <a:latin typeface="+mn-lt"/>
              </a:rPr>
              <a:t>»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102E38"/>
                </a:solidFill>
                <a:latin typeface="+mn-lt"/>
              </a:rPr>
              <a:t>«Городок барсуков»</a:t>
            </a:r>
            <a:endParaRPr lang="ru-RU" sz="2000" dirty="0">
              <a:solidFill>
                <a:srgbClr val="102E38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4085970"/>
            <a:ext cx="4134010" cy="275600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" y="-1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214313" y="4000500"/>
            <a:ext cx="4143375" cy="2714625"/>
          </a:xfrm>
          <a:solidFill>
            <a:schemeClr val="accent1">
              <a:lumMod val="20000"/>
              <a:lumOff val="80000"/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74254" indent="-27425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b="1" dirty="0">
                <a:solidFill>
                  <a:srgbClr val="102E38"/>
                </a:solidFill>
              </a:rPr>
              <a:t>Гора Стрельная – одна из самых высоких (351 м </a:t>
            </a:r>
            <a:r>
              <a:rPr lang="ru-RU" sz="1800" b="1" dirty="0" err="1">
                <a:solidFill>
                  <a:srgbClr val="102E38"/>
                </a:solidFill>
              </a:rPr>
              <a:t>н.у.м</a:t>
            </a:r>
            <a:r>
              <a:rPr lang="ru-RU" sz="1800" b="1" dirty="0">
                <a:solidFill>
                  <a:srgbClr val="102E38"/>
                </a:solidFill>
              </a:rPr>
              <a:t>.) вершин Жигулей. </a:t>
            </a:r>
          </a:p>
          <a:p>
            <a:pPr marL="274254" indent="-27425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b="1" dirty="0">
                <a:solidFill>
                  <a:srgbClr val="102E38"/>
                </a:solidFill>
              </a:rPr>
              <a:t>Отсюда открывается удивительная панорама на склоны гор и долину Волги.</a:t>
            </a:r>
          </a:p>
          <a:p>
            <a:pPr marL="274254" indent="-27425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b="1" dirty="0">
                <a:solidFill>
                  <a:srgbClr val="102E38"/>
                </a:solidFill>
              </a:rPr>
              <a:t>Основной наблюдательный пункт «Жигулевской вольницы» во времена Степана Разина.</a:t>
            </a:r>
          </a:p>
          <a:p>
            <a:pPr marL="274254" indent="-27425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800" dirty="0">
              <a:solidFill>
                <a:srgbClr val="102E38"/>
              </a:solidFill>
            </a:endParaRPr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107504" y="158750"/>
            <a:ext cx="9036496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defRPr/>
            </a:pPr>
            <a:r>
              <a:rPr lang="ru-RU" sz="2400" dirty="0">
                <a:latin typeface="Arial" pitchFamily="34" charset="0"/>
              </a:rPr>
              <a:t>  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Визитная карточка Жигулёвского заповедника - </a:t>
            </a:r>
            <a:r>
              <a:rPr lang="ru-RU" sz="2400" dirty="0" err="1" smtClean="0">
                <a:solidFill>
                  <a:schemeClr val="bg1"/>
                </a:solidFill>
                <a:latin typeface="+mj-lt"/>
              </a:rPr>
              <a:t>Стрельная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 гора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323528" y="1071563"/>
            <a:ext cx="3816423" cy="2378075"/>
          </a:xfrm>
          <a:solidFill>
            <a:srgbClr val="FFFFFF">
              <a:alpha val="21176"/>
            </a:srgbClr>
          </a:solidFill>
        </p:spPr>
        <p:txBody>
          <a:bodyPr rtlCol="0">
            <a:noAutofit/>
          </a:bodyPr>
          <a:lstStyle/>
          <a:p>
            <a:pPr marL="0" indent="0" eaLnBrk="1" fontAlgn="auto" hangingPunct="1">
              <a:buClr>
                <a:schemeClr val="accent6">
                  <a:lumMod val="75000"/>
                </a:schemeClr>
              </a:buClr>
              <a:buFont typeface="Arial" charset="0"/>
              <a:buNone/>
              <a:defRPr/>
            </a:pPr>
            <a:endParaRPr lang="ru-RU" sz="1800" dirty="0"/>
          </a:p>
          <a:p>
            <a:pPr marL="0" indent="0" eaLnBrk="1" fontAlgn="auto" hangingPunct="1">
              <a:buClr>
                <a:schemeClr val="accent6">
                  <a:lumMod val="75000"/>
                </a:schemeClr>
              </a:buClr>
              <a:buFont typeface="Arial" charset="0"/>
              <a:buNone/>
              <a:defRPr/>
            </a:pPr>
            <a:r>
              <a:rPr lang="ru-RU" sz="2000" dirty="0">
                <a:solidFill>
                  <a:srgbClr val="102E38"/>
                </a:solidFill>
              </a:rPr>
              <a:t>Каменистые степи Жигулей являются реликтовыми и уникальными на Русской равнине</a:t>
            </a:r>
          </a:p>
          <a:p>
            <a:pPr marL="533272" indent="-533272" eaLnBrk="1" fontAlgn="auto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ru-RU" sz="1800" dirty="0"/>
          </a:p>
          <a:p>
            <a:pPr marL="0" indent="0" eaLnBrk="1" fontAlgn="auto" hangingPunct="1">
              <a:buClr>
                <a:schemeClr val="accent6">
                  <a:lumMod val="75000"/>
                </a:schemeClr>
              </a:buClr>
              <a:buFont typeface="Arial" charset="0"/>
              <a:buNone/>
              <a:defRPr/>
            </a:pPr>
            <a:r>
              <a:rPr lang="ru-RU" sz="1800" dirty="0"/>
              <a:t> </a:t>
            </a:r>
          </a:p>
          <a:p>
            <a:pPr marL="533272" indent="-533272" eaLnBrk="1" fontAlgn="auto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ru-RU" sz="1800" dirty="0">
              <a:solidFill>
                <a:schemeClr val="bg1"/>
              </a:solidFill>
            </a:endParaRPr>
          </a:p>
          <a:p>
            <a:pPr marL="0" indent="0" eaLnBrk="1" fontAlgn="auto" hangingPunct="1">
              <a:buClr>
                <a:schemeClr val="accent6">
                  <a:lumMod val="75000"/>
                </a:schemeClr>
              </a:buClr>
              <a:buFont typeface="Arial" charset="0"/>
              <a:buNone/>
              <a:defRPr/>
            </a:pPr>
            <a:r>
              <a:rPr lang="ru-RU" sz="1800" dirty="0">
                <a:solidFill>
                  <a:schemeClr val="bg1"/>
                </a:solidFill>
              </a:rPr>
              <a:t> </a:t>
            </a:r>
            <a:endParaRPr lang="ru-RU" sz="1800" dirty="0"/>
          </a:p>
        </p:txBody>
      </p:sp>
      <p:pic>
        <p:nvPicPr>
          <p:cNvPr id="19460" name="Объект 8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/>
          <a:stretch>
            <a:fillRect/>
          </a:stretch>
        </p:blipFill>
        <p:spPr>
          <a:xfrm>
            <a:off x="4572000" y="908720"/>
            <a:ext cx="4470395" cy="3077517"/>
          </a:xfrm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2"/>
          <a:stretch>
            <a:fillRect/>
          </a:stretch>
        </p:blipFill>
        <p:spPr bwMode="auto">
          <a:xfrm>
            <a:off x="214313" y="3500438"/>
            <a:ext cx="42862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1331640" y="138260"/>
            <a:ext cx="7128791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+mj-lt"/>
                <a:ea typeface="+mn-ea"/>
                <a:cs typeface="+mn-cs"/>
              </a:rPr>
              <a:t>Природное значение объекта</a:t>
            </a:r>
          </a:p>
        </p:txBody>
      </p:sp>
      <p:sp>
        <p:nvSpPr>
          <p:cNvPr id="41990" name="Прямоугольник 2"/>
          <p:cNvSpPr>
            <a:spLocks noChangeArrowheads="1"/>
          </p:cNvSpPr>
          <p:nvPr/>
        </p:nvSpPr>
        <p:spPr bwMode="auto">
          <a:xfrm>
            <a:off x="4857750" y="4429125"/>
            <a:ext cx="37433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fontAlgn="auto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95000"/>
              <a:defRPr/>
            </a:pPr>
            <a:r>
              <a:rPr lang="ru-RU" sz="2000" dirty="0">
                <a:solidFill>
                  <a:srgbClr val="102E38"/>
                </a:solidFill>
                <a:latin typeface="+mn-lt"/>
              </a:rPr>
              <a:t>Здесь представлено почти все </a:t>
            </a:r>
            <a:r>
              <a:rPr lang="ru-RU" sz="2000" dirty="0" err="1">
                <a:solidFill>
                  <a:srgbClr val="102E38"/>
                </a:solidFill>
                <a:latin typeface="+mn-lt"/>
              </a:rPr>
              <a:t>фитоценотическое</a:t>
            </a:r>
            <a:r>
              <a:rPr lang="ru-RU" sz="2000" dirty="0">
                <a:solidFill>
                  <a:srgbClr val="102E38"/>
                </a:solidFill>
                <a:latin typeface="+mn-lt"/>
              </a:rPr>
              <a:t> и флористическое разнообразие каменистых степей Жигулей.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571500" y="214313"/>
            <a:ext cx="8248972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Природоохранная ценность 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Стрельной горы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27652" name="Прямоугольник 1"/>
          <p:cNvSpPr>
            <a:spLocks noChangeArrowheads="1"/>
          </p:cNvSpPr>
          <p:nvPr/>
        </p:nvSpPr>
        <p:spPr bwMode="auto">
          <a:xfrm>
            <a:off x="428625" y="928688"/>
            <a:ext cx="52863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>
            <a:spAutoFit/>
          </a:bodyPr>
          <a:lstStyle/>
          <a:p>
            <a:r>
              <a:rPr lang="ru-RU" dirty="0">
                <a:solidFill>
                  <a:srgbClr val="102E38"/>
                </a:solidFill>
              </a:rPr>
              <a:t>Из 1000 видов растений заповедника 520 отмечены на Стрельной горе  (и ее окрестностях).  Из них к раритетам (эндемичные, реликтовые и внесенные в Красные книги разных рангов) относится не менее 103 видов. </a:t>
            </a:r>
          </a:p>
          <a:p>
            <a:r>
              <a:rPr lang="ru-RU" dirty="0">
                <a:solidFill>
                  <a:srgbClr val="102E38"/>
                </a:solidFill>
              </a:rPr>
              <a:t>Из 12 видов растений </a:t>
            </a:r>
            <a:r>
              <a:rPr lang="ru-RU" dirty="0" smtClean="0">
                <a:solidFill>
                  <a:srgbClr val="102E38"/>
                </a:solidFill>
              </a:rPr>
              <a:t>заповедника, </a:t>
            </a:r>
            <a:r>
              <a:rPr lang="ru-RU" dirty="0">
                <a:solidFill>
                  <a:srgbClr val="102E38"/>
                </a:solidFill>
              </a:rPr>
              <a:t>включенных в Красную книгу </a:t>
            </a:r>
            <a:r>
              <a:rPr lang="ru-RU" dirty="0" smtClean="0">
                <a:solidFill>
                  <a:srgbClr val="102E38"/>
                </a:solidFill>
              </a:rPr>
              <a:t>России, </a:t>
            </a:r>
            <a:r>
              <a:rPr lang="ru-RU" dirty="0">
                <a:solidFill>
                  <a:srgbClr val="102E38"/>
                </a:solidFill>
              </a:rPr>
              <a:t>в районе Стрельной горы встречаются 11 видов. </a:t>
            </a:r>
          </a:p>
        </p:txBody>
      </p:sp>
      <p:pic>
        <p:nvPicPr>
          <p:cNvPr id="27653" name="Picture 4" descr="C:\Users\User\Desktop\йй\IMG_8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/>
          <a:stretch>
            <a:fillRect/>
          </a:stretch>
        </p:blipFill>
        <p:spPr bwMode="auto">
          <a:xfrm>
            <a:off x="3963988" y="3643313"/>
            <a:ext cx="19653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C:\Users\User\Desktop\йй\_MG_91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00500"/>
            <a:ext cx="3406775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C:\Users\User\Desktop\йй\истот сибирск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9"/>
          <a:stretch>
            <a:fillRect/>
          </a:stretch>
        </p:blipFill>
        <p:spPr bwMode="auto">
          <a:xfrm>
            <a:off x="6175375" y="1357313"/>
            <a:ext cx="284480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3786188" y="6345238"/>
            <a:ext cx="240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102E38"/>
                </a:solidFill>
              </a:rPr>
              <a:t>Козелец пурпуровый</a:t>
            </a:r>
          </a:p>
        </p:txBody>
      </p:sp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6572250" y="6357938"/>
            <a:ext cx="199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102E38"/>
                </a:solidFill>
              </a:rPr>
              <a:t>Истод сибирский</a:t>
            </a:r>
          </a:p>
        </p:txBody>
      </p:sp>
      <p:sp>
        <p:nvSpPr>
          <p:cNvPr id="27658" name="TextBox 9"/>
          <p:cNvSpPr txBox="1">
            <a:spLocks noChangeArrowheads="1"/>
          </p:cNvSpPr>
          <p:nvPr/>
        </p:nvSpPr>
        <p:spPr bwMode="auto">
          <a:xfrm>
            <a:off x="285750" y="6345238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102E38"/>
                </a:solidFill>
              </a:rPr>
              <a:t>Очиток редкий</a:t>
            </a:r>
          </a:p>
        </p:txBody>
      </p:sp>
    </p:spTree>
    <p:extLst>
      <p:ext uri="{BB962C8B-B14F-4D97-AF65-F5344CB8AC3E}">
        <p14:creationId xmlns:p14="http://schemas.microsoft.com/office/powerpoint/2010/main" val="35515101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Туризм\Pictures\экотех\ФОТО Жигулевский запов\Гора стрельная\Стрельная гора вид на  экскурсионную тропу В Кондрать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5"/>
          <a:stretch>
            <a:fillRect/>
          </a:stretch>
        </p:blipFill>
        <p:spPr bwMode="auto">
          <a:xfrm>
            <a:off x="214313" y="3643313"/>
            <a:ext cx="56800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r="16138"/>
          <a:stretch>
            <a:fillRect/>
          </a:stretch>
        </p:blipFill>
        <p:spPr bwMode="auto">
          <a:xfrm>
            <a:off x="6072188" y="3635375"/>
            <a:ext cx="2714625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285750" y="1182688"/>
            <a:ext cx="435768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02E38"/>
                </a:solidFill>
                <a:latin typeface="+mj-lt"/>
              </a:rPr>
              <a:t>В 2012 году, благодаря инвестициям Министерства природных ресурсов и экологии Российской Федерации, проведено благоустройство экскурсионного маршрута «Стрельная  гора».</a:t>
            </a:r>
          </a:p>
        </p:txBody>
      </p:sp>
      <p:pic>
        <p:nvPicPr>
          <p:cNvPr id="21509" name="Picture 4" descr="http://cs627430.vk.me/v627430406/6281/ATsmZ64vvd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5"/>
          <a:stretch>
            <a:fillRect/>
          </a:stretch>
        </p:blipFill>
        <p:spPr bwMode="auto">
          <a:xfrm>
            <a:off x="4500563" y="1311275"/>
            <a:ext cx="4214812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04825" y="-25400"/>
            <a:ext cx="78533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sz="2400" dirty="0">
                <a:latin typeface="Arial" pitchFamily="34" charset="0"/>
              </a:rPr>
              <a:t>    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Благоустройство экскурсионного маршрута </a:t>
            </a:r>
          </a:p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                          «Стрельная гора»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395288" y="71438"/>
            <a:ext cx="84248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Мониторинг растительности</a:t>
            </a: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после обустройства маршрута </a:t>
            </a:r>
          </a:p>
        </p:txBody>
      </p:sp>
      <p:pic>
        <p:nvPicPr>
          <p:cNvPr id="22532" name="Picture 2" descr="C:\Users\User\Desktop\Начало рабо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62363"/>
            <a:ext cx="40005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C:\Users\User\Desktop\Фото Стрельная\IMG_08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214438"/>
            <a:ext cx="40735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 descr="DSC081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5"/>
          <a:stretch>
            <a:fillRect/>
          </a:stretch>
        </p:blipFill>
        <p:spPr bwMode="auto">
          <a:xfrm>
            <a:off x="5143500" y="4500563"/>
            <a:ext cx="35528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214313" y="1285875"/>
            <a:ext cx="39290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02E38"/>
                </a:solidFill>
                <a:latin typeface="+mn-lt"/>
              </a:rPr>
              <a:t>В 2013 году был заложен научный стационар для  мониторинговых исследований по программе, разработанной  Жигулевским заповедником.   Исследования </a:t>
            </a:r>
            <a:r>
              <a:rPr lang="ru-RU" dirty="0" smtClean="0">
                <a:solidFill>
                  <a:srgbClr val="102E38"/>
                </a:solidFill>
                <a:latin typeface="+mn-lt"/>
              </a:rPr>
              <a:t>проводятся </a:t>
            </a:r>
            <a:r>
              <a:rPr lang="ru-RU" dirty="0">
                <a:solidFill>
                  <a:srgbClr val="102E38"/>
                </a:solidFill>
                <a:latin typeface="+mn-lt"/>
              </a:rPr>
              <a:t>совместно с  Самарским государственным университетом.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22" descr="DSC06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4" y="961385"/>
            <a:ext cx="4188806" cy="27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285750" y="142875"/>
            <a:ext cx="820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dirty="0">
                <a:latin typeface="Arial" pitchFamily="34" charset="0"/>
              </a:rPr>
              <a:t>                                    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Результаты мониторинга</a:t>
            </a:r>
          </a:p>
        </p:txBody>
      </p:sp>
      <p:sp>
        <p:nvSpPr>
          <p:cNvPr id="64514" name="Прямоугольник 1"/>
          <p:cNvSpPr>
            <a:spLocks noChangeArrowheads="1"/>
          </p:cNvSpPr>
          <p:nvPr/>
        </p:nvSpPr>
        <p:spPr bwMode="auto">
          <a:xfrm>
            <a:off x="4825801" y="857250"/>
            <a:ext cx="4313711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102E38"/>
                </a:solidFill>
                <a:latin typeface="+mj-lt"/>
              </a:rPr>
              <a:t>Зарастание </a:t>
            </a:r>
            <a:r>
              <a:rPr lang="ru-RU" sz="2000" dirty="0">
                <a:solidFill>
                  <a:srgbClr val="102E38"/>
                </a:solidFill>
                <a:latin typeface="+mj-lt"/>
              </a:rPr>
              <a:t>бывшей обзорной площадки  после  обустройства  </a:t>
            </a:r>
          </a:p>
        </p:txBody>
      </p:sp>
      <p:pic>
        <p:nvPicPr>
          <p:cNvPr id="6" name="Рисунок 10" descr="DSC076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6" b="18268"/>
          <a:stretch>
            <a:fillRect/>
          </a:stretch>
        </p:blipFill>
        <p:spPr bwMode="auto">
          <a:xfrm>
            <a:off x="355559" y="3861048"/>
            <a:ext cx="4244076" cy="296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077072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3933056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Зарастание </a:t>
            </a:r>
            <a:r>
              <a:rPr lang="ru-RU" dirty="0"/>
              <a:t>тропы под настилом.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247491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17" y="4653136"/>
            <a:ext cx="25177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Прямоугольник 1"/>
          <p:cNvSpPr>
            <a:spLocks noChangeArrowheads="1"/>
          </p:cNvSpPr>
          <p:nvPr/>
        </p:nvSpPr>
        <p:spPr bwMode="auto">
          <a:xfrm>
            <a:off x="285750" y="1000125"/>
            <a:ext cx="73453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102E38"/>
                </a:solidFill>
                <a:latin typeface="+mj-lt"/>
              </a:rPr>
              <a:t>Негативное воздействие рекреации.</a:t>
            </a:r>
            <a:r>
              <a:rPr lang="ru-RU" sz="2400" dirty="0">
                <a:latin typeface="Arial" pitchFamily="34" charset="0"/>
              </a:rPr>
              <a:t/>
            </a:r>
            <a:br>
              <a:rPr lang="ru-RU" sz="2400" dirty="0">
                <a:latin typeface="Arial" pitchFamily="34" charset="0"/>
              </a:rPr>
            </a:br>
            <a:endParaRPr lang="ru-RU" dirty="0">
              <a:latin typeface="Arial" pitchFamily="34" charset="0"/>
            </a:endParaRPr>
          </a:p>
        </p:txBody>
      </p:sp>
      <p:sp>
        <p:nvSpPr>
          <p:cNvPr id="66564" name="Прямоугольник 6"/>
          <p:cNvSpPr>
            <a:spLocks noChangeArrowheads="1"/>
          </p:cNvSpPr>
          <p:nvPr/>
        </p:nvSpPr>
        <p:spPr bwMode="auto">
          <a:xfrm>
            <a:off x="357188" y="1522413"/>
            <a:ext cx="46434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02E38"/>
                </a:solidFill>
                <a:latin typeface="+mj-lt"/>
              </a:rPr>
              <a:t>На участках, где продолжается сход посетителей с настила, разрушается почвенно-растительный покров, внедряются  рудеральные виды растений,  расширяется  бывшая тропа.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76588"/>
            <a:ext cx="4538663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285750" y="142875"/>
            <a:ext cx="820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dirty="0">
                <a:latin typeface="Arial" pitchFamily="34" charset="0"/>
              </a:rPr>
              <a:t>                                    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Результаты мониторинга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02" y="976756"/>
            <a:ext cx="3566207" cy="266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02" y="3784968"/>
            <a:ext cx="3559279" cy="277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Прямоугольник 1"/>
          <p:cNvSpPr>
            <a:spLocks noChangeArrowheads="1"/>
          </p:cNvSpPr>
          <p:nvPr/>
        </p:nvSpPr>
        <p:spPr bwMode="auto">
          <a:xfrm>
            <a:off x="71438" y="115888"/>
            <a:ext cx="907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Развитие познавательного туризма после обустройства </a:t>
            </a:r>
          </a:p>
        </p:txBody>
      </p:sp>
      <p:pic>
        <p:nvPicPr>
          <p:cNvPr id="30725" name="Picture 3" descr="C:\Users\User\Desktop\Фотографии\Корнеева\DSCN1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5"/>
          <a:stretch>
            <a:fillRect/>
          </a:stretch>
        </p:blipFill>
        <p:spPr bwMode="auto">
          <a:xfrm>
            <a:off x="4953000" y="4143375"/>
            <a:ext cx="3963988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>
            <a:spAutoFit/>
          </a:bodyPr>
          <a:lstStyle/>
          <a:p>
            <a:endParaRPr lang="ru-RU"/>
          </a:p>
        </p:txBody>
      </p:sp>
      <p:pic>
        <p:nvPicPr>
          <p:cNvPr id="30727" name="Picture 9" descr="\\Сервер\server\Варвара\ЭПобмен\график посетителе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5"/>
          <a:stretch>
            <a:fillRect/>
          </a:stretch>
        </p:blipFill>
        <p:spPr bwMode="auto">
          <a:xfrm>
            <a:off x="428625" y="1500188"/>
            <a:ext cx="398938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1"/>
          <p:cNvSpPr txBox="1">
            <a:spLocks noChangeArrowheads="1"/>
          </p:cNvSpPr>
          <p:nvPr/>
        </p:nvSpPr>
        <p:spPr bwMode="auto">
          <a:xfrm>
            <a:off x="438150" y="947738"/>
            <a:ext cx="4991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02E38"/>
                </a:solidFill>
                <a:latin typeface="+mn-lt"/>
              </a:rPr>
              <a:t>Динамика количества посетителей  заповедника</a:t>
            </a:r>
          </a:p>
        </p:txBody>
      </p:sp>
      <p:pic>
        <p:nvPicPr>
          <p:cNvPr id="30729" name="Picture 2" descr="C:\Users\User\Desktop\Рисунок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192588"/>
            <a:ext cx="39449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00378"/>
            <a:ext cx="3820902" cy="254726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7"/>
            <a:ext cx="9144000" cy="94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7" y="1031978"/>
            <a:ext cx="8496300" cy="566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9939" name="Прямоугольник 1"/>
          <p:cNvSpPr>
            <a:spLocks noChangeArrowheads="1"/>
          </p:cNvSpPr>
          <p:nvPr/>
        </p:nvSpPr>
        <p:spPr bwMode="auto">
          <a:xfrm>
            <a:off x="134687" y="115888"/>
            <a:ext cx="8829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Жигулевский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государственный природный биосферный заповедник имени И.И.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Спрыгина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основан в 1927 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1124744"/>
            <a:ext cx="36717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ОДИН ИЗ СТАРЕЙШИХ </a:t>
            </a:r>
            <a:r>
              <a:rPr lang="ru-RU" dirty="0" smtClean="0"/>
              <a:t>ЗАПОВЕДНИКОВ РОССИИ</a:t>
            </a:r>
            <a:r>
              <a:rPr lang="ru-RU" dirty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>2017 году </a:t>
            </a:r>
            <a:r>
              <a:rPr lang="ru-RU" dirty="0"/>
              <a:t>исполнится </a:t>
            </a:r>
            <a:r>
              <a:rPr lang="ru-RU" dirty="0" smtClean="0"/>
              <a:t>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sz="2400" dirty="0" smtClean="0"/>
              <a:t>90 ле</a:t>
            </a:r>
            <a:r>
              <a:rPr lang="ru-RU" sz="2400" dirty="0"/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608990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99592" y="142875"/>
            <a:ext cx="712879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Экскурсионно-познавательный  комплекс                   «Бахилова Поляна»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r="8728" b="15406"/>
          <a:stretch>
            <a:fillRect/>
          </a:stretch>
        </p:blipFill>
        <p:spPr>
          <a:xfrm>
            <a:off x="233116" y="3533774"/>
            <a:ext cx="4910388" cy="3109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6116" y="1227410"/>
            <a:ext cx="55721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prstClr val="black"/>
                </a:solidFill>
                <a:latin typeface="Calibri" pitchFamily="34" charset="0"/>
              </a:rPr>
              <a:t>Построен и торжественно сдан в эксплуатацию в мае 2016 г. первый объект экскурсионно-познавательного  комплекса - «Городок барсуков». Рассчитан </a:t>
            </a:r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на 8 жильцов.</a:t>
            </a:r>
          </a:p>
          <a:p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В настоящее время здесь содержаться три </a:t>
            </a:r>
            <a:r>
              <a:rPr lang="ru-RU" sz="1700" dirty="0" smtClean="0">
                <a:solidFill>
                  <a:prstClr val="black"/>
                </a:solidFill>
                <a:latin typeface="Calibri" pitchFamily="34" charset="0"/>
              </a:rPr>
              <a:t>особи: Маша, Даша и Борис Михайлович.</a:t>
            </a:r>
            <a:endParaRPr lang="ru-RU" sz="17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102" name="Picture 6" descr="img_27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3" t="16248" r="9897" b="18261"/>
          <a:stretch>
            <a:fillRect/>
          </a:stretch>
        </p:blipFill>
        <p:spPr bwMode="auto">
          <a:xfrm>
            <a:off x="5405442" y="2928934"/>
            <a:ext cx="3524275" cy="26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cuments\азиатский барсук без фо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1214422"/>
            <a:ext cx="2654849" cy="214314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893968" y="5715016"/>
            <a:ext cx="2035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Борис Михайлович</a:t>
            </a:r>
            <a:endParaRPr lang="ru-RU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41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51520" y="142875"/>
            <a:ext cx="889248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План эколого-просветительских мероприятий в 2017 г.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764704"/>
            <a:ext cx="3384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293096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268760"/>
            <a:ext cx="85689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Участие в международной выставке-форуме  ЭКОТЕХ – 2017.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Участие в организации и проведении Дня особо охраняемых  природных территорий Самарской области.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Межрегиональная  </a:t>
            </a:r>
            <a:r>
              <a:rPr lang="ru-RU" dirty="0">
                <a:latin typeface="+mn-lt"/>
              </a:rPr>
              <a:t>конференция </a:t>
            </a:r>
            <a:r>
              <a:rPr lang="ru-RU" dirty="0" smtClean="0">
                <a:latin typeface="+mn-lt"/>
              </a:rPr>
              <a:t>«Взаимодействие </a:t>
            </a:r>
            <a:r>
              <a:rPr lang="ru-RU" dirty="0">
                <a:latin typeface="+mn-lt"/>
              </a:rPr>
              <a:t>туристической отрасли, государственных заповедников и </a:t>
            </a:r>
            <a:r>
              <a:rPr lang="ru-RU" dirty="0" smtClean="0">
                <a:latin typeface="+mn-lt"/>
              </a:rPr>
              <a:t>национальных  парков</a:t>
            </a:r>
            <a:r>
              <a:rPr lang="ru-RU" dirty="0">
                <a:latin typeface="+mn-lt"/>
              </a:rPr>
              <a:t>» </a:t>
            </a:r>
            <a:r>
              <a:rPr lang="ru-RU" sz="1400" dirty="0">
                <a:latin typeface="+mn-lt"/>
              </a:rPr>
              <a:t>(совместно с ТИЦ </a:t>
            </a:r>
            <a:r>
              <a:rPr lang="ru-RU" sz="1400" dirty="0" err="1">
                <a:latin typeface="+mn-lt"/>
              </a:rPr>
              <a:t>г.Самара</a:t>
            </a:r>
            <a:r>
              <a:rPr lang="ru-RU" sz="1400" dirty="0" smtClean="0">
                <a:latin typeface="+mn-lt"/>
              </a:rPr>
              <a:t>).</a:t>
            </a:r>
            <a:endParaRPr lang="ru-RU" sz="1400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Учебный семинар </a:t>
            </a:r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для экскурсоводов, с  дальнейшей аккредитацией на право проводить экскурсии  на территории Жигулёвского заповедника.</a:t>
            </a:r>
            <a:endParaRPr lang="ru-RU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Организация фотовыставки «Мы вместе - целая Россия, мы вместе- Заповедная Страна» </a:t>
            </a:r>
            <a:r>
              <a:rPr lang="ru-RU" sz="1400" dirty="0" smtClean="0">
                <a:latin typeface="+mn-lt"/>
              </a:rPr>
              <a:t>( по собранным фотоматериалам заповедников России)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Организация фотовыставки птиц  Самарской области «Большой год» </a:t>
            </a:r>
            <a:r>
              <a:rPr lang="ru-RU" sz="1400" dirty="0" smtClean="0">
                <a:latin typeface="+mn-lt"/>
              </a:rPr>
              <a:t>(по итогам конкурса 2016 г.)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Проведение </a:t>
            </a:r>
            <a:r>
              <a:rPr lang="en-US" dirty="0" smtClean="0">
                <a:latin typeface="+mn-lt"/>
              </a:rPr>
              <a:t>XIII</a:t>
            </a:r>
            <a:r>
              <a:rPr lang="ru-RU" dirty="0" smtClean="0">
                <a:latin typeface="+mn-lt"/>
              </a:rPr>
              <a:t> Слета друзей Жигулёвского заповедника.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Проведение комплекса познавательных уроков, экскурсий, конкурсов, направленных на празднование Года  ООПТ, экологии и 90-летия Жигулёвского заповедника.</a:t>
            </a:r>
          </a:p>
        </p:txBody>
      </p:sp>
    </p:spTree>
    <p:extLst>
      <p:ext uri="{BB962C8B-B14F-4D97-AF65-F5344CB8AC3E}">
        <p14:creationId xmlns:p14="http://schemas.microsoft.com/office/powerpoint/2010/main" val="2077643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2" y="734541"/>
            <a:ext cx="9144000" cy="6096000"/>
          </a:xfrm>
          <a:prstGeom prst="rect">
            <a:avLst/>
          </a:prstGeom>
        </p:spPr>
      </p:pic>
      <p:pic>
        <p:nvPicPr>
          <p:cNvPr id="30722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Прямоугольник 1"/>
          <p:cNvSpPr>
            <a:spLocks noChangeArrowheads="1"/>
          </p:cNvSpPr>
          <p:nvPr/>
        </p:nvSpPr>
        <p:spPr bwMode="auto">
          <a:xfrm>
            <a:off x="71438" y="115888"/>
            <a:ext cx="907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Планы по  развитию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познавательного туризма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4"/>
          <a:stretch/>
        </p:blipFill>
        <p:spPr>
          <a:xfrm>
            <a:off x="4211960" y="3284984"/>
            <a:ext cx="3823543" cy="294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105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:\Users\User\Pictures\2016\стрельная гора\IMG_3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63613"/>
            <a:ext cx="27019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3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16632" y="-99391"/>
            <a:ext cx="8919864" cy="83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Эскизный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проект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новой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пешеходной тропы на экскурсионном маршруте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«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Стрельная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гора».</a:t>
            </a:r>
          </a:p>
        </p:txBody>
      </p:sp>
      <p:pic>
        <p:nvPicPr>
          <p:cNvPr id="29701" name="Picture 3" descr="C:\Users\User\Documents\вапоаопапо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9419" r="14311"/>
          <a:stretch>
            <a:fillRect/>
          </a:stretch>
        </p:blipFill>
        <p:spPr bwMode="auto">
          <a:xfrm>
            <a:off x="323528" y="616124"/>
            <a:ext cx="8164288" cy="610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539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51520" y="142875"/>
            <a:ext cx="8784976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Дальнейшее развитие экскурсионно-познавательного комплекса «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Бахилова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Поляна»  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6962"/>
            <a:ext cx="8110736" cy="572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51520" y="142875"/>
            <a:ext cx="889248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Экскурсионно-познавательный  комплекс           «Бахилова Поляна»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0482" name="Picture 2" descr="dscf53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b="6136"/>
          <a:stretch>
            <a:fillRect/>
          </a:stretch>
        </p:blipFill>
        <p:spPr bwMode="auto">
          <a:xfrm>
            <a:off x="214282" y="1168400"/>
            <a:ext cx="5189406" cy="28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_31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320487"/>
            <a:ext cx="4535936" cy="34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72132" y="1357298"/>
            <a:ext cx="3455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libri" pitchFamily="34" charset="0"/>
              </a:rPr>
              <a:t>Заложен </a:t>
            </a:r>
            <a:r>
              <a:rPr lang="ru-RU" dirty="0">
                <a:solidFill>
                  <a:prstClr val="black"/>
                </a:solidFill>
                <a:latin typeface="Calibri" pitchFamily="34" charset="0"/>
              </a:rPr>
              <a:t>первый кирпич (закручена винтовая свая) в строительство нового объекта 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itchFamily="34" charset="0"/>
              </a:rPr>
              <a:t>рабочим названием 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</a:rPr>
              <a:t>«Островок </a:t>
            </a:r>
            <a:r>
              <a:rPr lang="ru-RU" dirty="0">
                <a:solidFill>
                  <a:prstClr val="black"/>
                </a:solidFill>
                <a:latin typeface="Calibri" pitchFamily="34" charset="0"/>
              </a:rPr>
              <a:t>особо полезной территории (ООПТ)».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4293096"/>
            <a:ext cx="3857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libri"/>
              </a:rPr>
              <a:t>Это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будет летне-демисезонная крытая веранда для проведения эколого-просветительских мероприятий примерно на 40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12631930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51520" y="142875"/>
            <a:ext cx="889248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Экскурсионно-познавательный  комплекс                      </a:t>
            </a:r>
          </a:p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                            «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Бахилова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Поляна»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764704"/>
            <a:ext cx="3384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293096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33043" r="13478" b="8792"/>
          <a:stretch/>
        </p:blipFill>
        <p:spPr bwMode="auto">
          <a:xfrm>
            <a:off x="136311" y="2682626"/>
            <a:ext cx="8900185" cy="374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19675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планах разработка проектно-сметной документации по строительству   </a:t>
            </a:r>
          </a:p>
          <a:p>
            <a:pPr algn="ctr"/>
            <a:r>
              <a:rPr lang="ru-RU" dirty="0" smtClean="0"/>
              <a:t>визит-центра Жигулёвского заповедника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75449" y="2204864"/>
            <a:ext cx="3768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Форэскизное</a:t>
            </a:r>
            <a:r>
              <a:rPr lang="ru-RU" dirty="0"/>
              <a:t> предложение</a:t>
            </a:r>
          </a:p>
        </p:txBody>
      </p:sp>
    </p:spTree>
    <p:extLst>
      <p:ext uri="{BB962C8B-B14F-4D97-AF65-F5344CB8AC3E}">
        <p14:creationId xmlns:p14="http://schemas.microsoft.com/office/powerpoint/2010/main" val="29265638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r="9171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8813" y="285750"/>
            <a:ext cx="5715000" cy="646113"/>
          </a:xfrm>
          <a:prstGeom prst="rect">
            <a:avLst/>
          </a:prstGeom>
          <a:noFill/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Благодарим за внимание</a:t>
            </a:r>
            <a:endParaRPr lang="ru-RU" sz="36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" name="Picture 2" descr="C:\Users\User\Documents\азиатский барсук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3" y="1643050"/>
            <a:ext cx="5752173" cy="4643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39647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C:\Users\User\Desktop\Карта С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01775"/>
            <a:ext cx="78994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Прямоугольник 1"/>
          <p:cNvSpPr>
            <a:spLocks noChangeArrowheads="1"/>
          </p:cNvSpPr>
          <p:nvPr/>
        </p:nvSpPr>
        <p:spPr bwMode="auto">
          <a:xfrm>
            <a:off x="1547813" y="115888"/>
            <a:ext cx="5327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</a:rPr>
              <a:t>       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Географическое положение </a:t>
            </a:r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642938" y="1071563"/>
            <a:ext cx="8281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>
            <a:spAutoFit/>
          </a:bodyPr>
          <a:lstStyle/>
          <a:p>
            <a:r>
              <a:rPr lang="ru-RU"/>
              <a:t>            Средняя Волга, Самарская область, Самарская Лука. </a:t>
            </a:r>
            <a:endParaRPr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Прямоугольник 1"/>
          <p:cNvSpPr>
            <a:spLocks noChangeArrowheads="1"/>
          </p:cNvSpPr>
          <p:nvPr/>
        </p:nvSpPr>
        <p:spPr bwMode="auto">
          <a:xfrm>
            <a:off x="539552" y="115888"/>
            <a:ext cx="8496944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defRPr/>
            </a:pPr>
            <a:r>
              <a:rPr lang="ru-RU" sz="2400" dirty="0" err="1" smtClean="0">
                <a:solidFill>
                  <a:schemeClr val="bg1"/>
                </a:solidFill>
                <a:latin typeface="Arial" pitchFamily="34" charset="0"/>
              </a:rPr>
              <a:t>Средневолжский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</a:rPr>
              <a:t> комплексный биосферный  резерват.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395536" y="841375"/>
            <a:ext cx="8529389" cy="120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27 </a:t>
            </a:r>
            <a:r>
              <a:rPr lang="ru-RU" dirty="0"/>
              <a:t>октября 2016 года </a:t>
            </a:r>
            <a:r>
              <a:rPr lang="ru-RU" dirty="0" smtClean="0"/>
              <a:t>исполнилось </a:t>
            </a:r>
            <a:r>
              <a:rPr lang="ru-RU" dirty="0"/>
              <a:t>10 лет </a:t>
            </a:r>
            <a:r>
              <a:rPr lang="ru-RU" dirty="0" err="1"/>
              <a:t>Средневолжскому</a:t>
            </a:r>
            <a:r>
              <a:rPr lang="ru-RU" dirty="0"/>
              <a:t> комплексному биосферному резервату. Он был 36-м в России и первым, в состав которого вошли две особо охраняемых природных территории федерального значения: заповедник (Жигулевский) и национальный парк (Самарская Лука</a:t>
            </a:r>
            <a:r>
              <a:rPr lang="ru-RU" dirty="0" smtClean="0"/>
              <a:t>).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9" name="Picture 5" descr="C:\Users\Туризм\Desktop\ПОДТ2016\мероприятия\БР Франция\НОВАЯ КАРТА РЕЗЕРВА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7" y="2132856"/>
            <a:ext cx="7930966" cy="45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21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3851" y="116632"/>
            <a:ext cx="5152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    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Деятельность заповедника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830998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Осуществляется по трем </a:t>
            </a:r>
            <a:r>
              <a:rPr lang="ru-RU" sz="2000" dirty="0">
                <a:latin typeface="Calibri" pitchFamily="34" charset="0"/>
              </a:rPr>
              <a:t>направлениям: охрана, наука, </a:t>
            </a:r>
            <a:r>
              <a:rPr lang="ru-RU" sz="2000" dirty="0" err="1">
                <a:latin typeface="Calibri" pitchFamily="34" charset="0"/>
              </a:rPr>
              <a:t>экопросвещение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2050" name="Picture 2" descr="параплан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40"/>
            <a:ext cx="4028312" cy="302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94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97" y="1227864"/>
            <a:ext cx="4137315" cy="310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3"/>
          <a:stretch>
            <a:fillRect/>
          </a:stretch>
        </p:blipFill>
        <p:spPr bwMode="auto">
          <a:xfrm>
            <a:off x="1723851" y="4509120"/>
            <a:ext cx="59293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772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285750" y="4429125"/>
            <a:ext cx="2857500" cy="2071688"/>
          </a:xfrm>
          <a:solidFill>
            <a:schemeClr val="accent1">
              <a:lumMod val="20000"/>
              <a:lumOff val="80000"/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179388" eaLnBrk="1" hangingPunct="1">
              <a:buFont typeface="Wingdings 2" pitchFamily="18" charset="2"/>
              <a:buNone/>
              <a:defRPr/>
            </a:pPr>
            <a:r>
              <a:rPr lang="ru-RU" sz="1800" dirty="0" smtClean="0"/>
              <a:t>С целью предотвращения и тушения  пожаров, в местах повышенной пожарной опасности, проводится очистка леса, опашка.</a:t>
            </a:r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285750" y="0"/>
            <a:ext cx="8621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Calibri"/>
              </a:rPr>
              <a:t>Охрана заповедника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"/>
          <a:stretch>
            <a:fillRect/>
          </a:stretch>
        </p:blipFill>
        <p:spPr bwMode="auto">
          <a:xfrm>
            <a:off x="3286125" y="3090863"/>
            <a:ext cx="564356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5"/>
          <p:cNvSpPr txBox="1">
            <a:spLocks/>
          </p:cNvSpPr>
          <p:nvPr/>
        </p:nvSpPr>
        <p:spPr bwMode="auto">
          <a:xfrm>
            <a:off x="285750" y="1000125"/>
            <a:ext cx="5572125" cy="2571750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 w="9525" cap="flat" cmpd="sng" algn="ctr">
            <a:noFill/>
            <a:prstDash val="solid"/>
            <a:miter lim="800000"/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indent="179388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dirty="0"/>
              <a:t>Охрану заповедника осуществляет инспекция, которая обеспечивает соблюдение заповедного режима, исключающего рубку леса, охоту, рыбную ловлю, сбор растений.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ru-RU" dirty="0"/>
              <a:t>Основной вид нарушений режима заповедника - незаконное посещение.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ru-RU" dirty="0"/>
              <a:t>Регулярно осуществляется патрулирование территории, в том числе, и с </a:t>
            </a:r>
            <a:r>
              <a:rPr lang="ru-RU" dirty="0" err="1"/>
              <a:t>мотопарапланов</a:t>
            </a:r>
            <a:r>
              <a:rPr lang="ru-RU" dirty="0"/>
              <a:t>.  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928688"/>
            <a:ext cx="2043113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640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214282" y="1714488"/>
            <a:ext cx="5941894" cy="48910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None/>
            </a:pPr>
            <a:r>
              <a:rPr lang="ru-RU" sz="1600" dirty="0" smtClean="0"/>
              <a:t>На территории заповедника работало </a:t>
            </a:r>
            <a:r>
              <a:rPr lang="ru-RU" sz="1600" b="1" dirty="0" smtClean="0"/>
              <a:t>25</a:t>
            </a:r>
            <a:r>
              <a:rPr lang="ru-RU" sz="1600" dirty="0" smtClean="0"/>
              <a:t> экспедиций по изучению природы Жигулей.</a:t>
            </a:r>
          </a:p>
          <a:p>
            <a:pPr>
              <a:buNone/>
            </a:pPr>
            <a:r>
              <a:rPr lang="ru-RU" sz="1600" dirty="0" smtClean="0"/>
              <a:t>-  практически завершена инвентаризация сосудистых растений и позвоночных животных;</a:t>
            </a:r>
          </a:p>
          <a:p>
            <a:pPr>
              <a:buNone/>
            </a:pPr>
            <a:r>
              <a:rPr lang="ru-RU" sz="1600" dirty="0" smtClean="0"/>
              <a:t>- выявлено почти 8</a:t>
            </a:r>
            <a:r>
              <a:rPr lang="ru-RU" sz="1600" b="1" dirty="0" smtClean="0"/>
              <a:t>000</a:t>
            </a:r>
            <a:r>
              <a:rPr lang="ru-RU" sz="1600" dirty="0" smtClean="0"/>
              <a:t> видов беспозвоночных животных, около </a:t>
            </a:r>
            <a:r>
              <a:rPr lang="ru-RU" sz="1600" b="1" dirty="0" smtClean="0"/>
              <a:t>500</a:t>
            </a:r>
            <a:r>
              <a:rPr lang="ru-RU" sz="1600" dirty="0" smtClean="0"/>
              <a:t> видов шляпочных грибов; </a:t>
            </a:r>
          </a:p>
          <a:p>
            <a:pPr>
              <a:buNone/>
            </a:pPr>
            <a:r>
              <a:rPr lang="ru-RU" sz="1600" dirty="0" smtClean="0"/>
              <a:t>-выполнено крупномасштабное картографирование растительного и почвенного покрова;</a:t>
            </a:r>
          </a:p>
          <a:p>
            <a:pPr>
              <a:buNone/>
            </a:pPr>
            <a:r>
              <a:rPr lang="ru-RU" sz="1600" dirty="0" smtClean="0"/>
              <a:t> -результаты научных исследований заповедника отражены в </a:t>
            </a:r>
            <a:r>
              <a:rPr lang="ru-RU" sz="1600" b="1" dirty="0" smtClean="0"/>
              <a:t>45</a:t>
            </a:r>
            <a:r>
              <a:rPr lang="ru-RU" sz="1600" dirty="0" smtClean="0"/>
              <a:t> томах Летописи природы;</a:t>
            </a:r>
          </a:p>
          <a:p>
            <a:pPr>
              <a:buNone/>
            </a:pPr>
            <a:r>
              <a:rPr lang="ru-RU" sz="1600" dirty="0" smtClean="0"/>
              <a:t>-опубликовано более </a:t>
            </a:r>
            <a:r>
              <a:rPr lang="ru-RU" sz="1600" b="1" dirty="0" smtClean="0"/>
              <a:t>1700</a:t>
            </a:r>
            <a:r>
              <a:rPr lang="ru-RU" sz="1600" dirty="0" smtClean="0"/>
              <a:t> научных работ;</a:t>
            </a:r>
          </a:p>
          <a:p>
            <a:pPr>
              <a:buNone/>
            </a:pPr>
            <a:r>
              <a:rPr lang="ru-RU" sz="1600" dirty="0" smtClean="0"/>
              <a:t>-на материалах, собранных в заповеднике и на Самарской Луке,  защищено </a:t>
            </a:r>
            <a:r>
              <a:rPr lang="ru-RU" sz="1600" b="1" dirty="0" smtClean="0"/>
              <a:t>16</a:t>
            </a:r>
            <a:r>
              <a:rPr lang="ru-RU" sz="1600" dirty="0" smtClean="0"/>
              <a:t> кандидатских и </a:t>
            </a:r>
            <a:r>
              <a:rPr lang="ru-RU" sz="1600" b="1" dirty="0" smtClean="0"/>
              <a:t>4</a:t>
            </a:r>
            <a:r>
              <a:rPr lang="ru-RU" sz="1600" dirty="0" smtClean="0"/>
              <a:t> докторских диссертаций;</a:t>
            </a:r>
          </a:p>
          <a:p>
            <a:pPr>
              <a:buNone/>
            </a:pPr>
            <a:r>
              <a:rPr lang="ru-RU" sz="1600" dirty="0" smtClean="0"/>
              <a:t>-заповедник плодотворно сотрудничает с другими организациями: здесь проводят исследования более 15 научно-исследовательских и образовательных учреждений.</a:t>
            </a:r>
          </a:p>
          <a:p>
            <a:pPr>
              <a:buNone/>
            </a:pPr>
            <a:r>
              <a:rPr lang="ru-RU" sz="1600" smtClean="0"/>
              <a:t>- описаны </a:t>
            </a:r>
            <a:r>
              <a:rPr lang="ru-RU" sz="1600" dirty="0"/>
              <a:t>новые для науки виды: цветковые растения – 16 видов, грибы – 7 видов, беспозвоночные – 22 вида.</a:t>
            </a:r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285750" y="0"/>
            <a:ext cx="8621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Научные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исследования (статистика)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Содержимое 5"/>
          <p:cNvSpPr txBox="1">
            <a:spLocks/>
          </p:cNvSpPr>
          <p:nvPr/>
        </p:nvSpPr>
        <p:spPr bwMode="auto">
          <a:xfrm>
            <a:off x="107504" y="864091"/>
            <a:ext cx="6480720" cy="62069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В </a:t>
            </a:r>
            <a:r>
              <a:rPr lang="ru-RU" dirty="0">
                <a:solidFill>
                  <a:prstClr val="black"/>
                </a:solidFill>
              </a:rPr>
              <a:t>заповеднике проводятся научные исследования, не нарушающие естественного состояния природы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 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45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64090"/>
            <a:ext cx="2151902" cy="32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0"/>
          <a:stretch/>
        </p:blipFill>
        <p:spPr bwMode="auto">
          <a:xfrm>
            <a:off x="6156176" y="4293096"/>
            <a:ext cx="2870159" cy="231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3068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:\Users\User\Desktop\brandbook\фон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179512" y="864092"/>
            <a:ext cx="5040560" cy="246425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None/>
            </a:pPr>
            <a:r>
              <a:rPr lang="ru-RU" sz="1800" dirty="0" smtClean="0"/>
              <a:t>На территории Жигулевского заповедника находится самая крупная зимовка летучих мышей в России и одна из крупнейших  в Европе, насчитывающая 30000 особей в целом и 16  по видовому разнообразию. </a:t>
            </a:r>
          </a:p>
          <a:p>
            <a:pPr>
              <a:buNone/>
            </a:pPr>
            <a:r>
              <a:rPr lang="ru-RU" sz="1800" dirty="0" smtClean="0"/>
              <a:t>В заповеднике  проводится круглогодичный мониторинг за состоянием популяций летучих мышей, редких и фоновых видов.</a:t>
            </a:r>
            <a:endParaRPr lang="ru-RU" sz="1800" dirty="0"/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285750" y="0"/>
            <a:ext cx="8621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Научные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исследования 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13" descr="mish05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5392812" y="980728"/>
            <a:ext cx="3168774" cy="23476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2" descr="D:\Ночницы Наттерер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8635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Солнечная Поляна E ns 14-15_07_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7520" y="3501008"/>
            <a:ext cx="3399358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19934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1"/>
            <a:ext cx="5040560" cy="37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841376"/>
            <a:ext cx="73448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latin typeface="Calibri" pitchFamily="34" charset="0"/>
              </a:rPr>
              <a:t>Метеонаблюдения проводятся на двух метеостанциях.</a:t>
            </a:r>
          </a:p>
          <a:p>
            <a:r>
              <a:rPr lang="ru-RU" dirty="0" smtClean="0">
                <a:latin typeface="Calibri" pitchFamily="34" charset="0"/>
              </a:rPr>
              <a:t>Старейшая в Самарской области (90 лет) расположена </a:t>
            </a:r>
            <a:r>
              <a:rPr lang="ru-RU" dirty="0">
                <a:latin typeface="Calibri" pitchFamily="34" charset="0"/>
              </a:rPr>
              <a:t>в </a:t>
            </a:r>
            <a:r>
              <a:rPr lang="ru-RU" dirty="0" smtClean="0">
                <a:latin typeface="Calibri" pitchFamily="34" charset="0"/>
              </a:rPr>
              <a:t>с. Сосновый </a:t>
            </a:r>
            <a:r>
              <a:rPr lang="ru-RU" dirty="0">
                <a:latin typeface="Calibri" pitchFamily="34" charset="0"/>
              </a:rPr>
              <a:t>Солонец. </a:t>
            </a:r>
            <a:endParaRPr lang="ru-RU" dirty="0" smtClean="0">
              <a:latin typeface="Calibri" pitchFamily="34" charset="0"/>
            </a:endParaRPr>
          </a:p>
          <a:p>
            <a:r>
              <a:rPr lang="ru-RU" dirty="0" smtClean="0">
                <a:latin typeface="Calibri" pitchFamily="34" charset="0"/>
              </a:rPr>
              <a:t>В </a:t>
            </a:r>
            <a:r>
              <a:rPr lang="ru-RU" dirty="0">
                <a:latin typeface="Calibri" pitchFamily="34" charset="0"/>
              </a:rPr>
              <a:t>2016 году для нее  был </a:t>
            </a:r>
            <a:r>
              <a:rPr lang="ru-RU" dirty="0" smtClean="0">
                <a:latin typeface="Calibri" pitchFamily="34" charset="0"/>
              </a:rPr>
              <a:t>установлен новый мобильный </a:t>
            </a:r>
            <a:r>
              <a:rPr lang="ru-RU" dirty="0">
                <a:latin typeface="Calibri" pitchFamily="34" charset="0"/>
              </a:rPr>
              <a:t>дом.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5" y="0"/>
            <a:ext cx="91440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0"/>
            <a:ext cx="576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Научные исследования. Метеостанции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7" name="Picture 3" descr="C:\Users\Туризм\Pictures\Метеостанция Сосн.Солонец\IMG_0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5977" y="3157071"/>
            <a:ext cx="3632605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596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Другая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</TotalTime>
  <Words>1320</Words>
  <Application>Microsoft Office PowerPoint</Application>
  <PresentationFormat>Экран (4:3)</PresentationFormat>
  <Paragraphs>124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1_Тема Office</vt:lpstr>
      <vt:lpstr>Воздушный поток</vt:lpstr>
      <vt:lpstr>Жигулёвский заповедник – итоги и перспективы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Имиджевый аспект</dc:title>
  <dc:creator>XP GAME 2008</dc:creator>
  <cp:lastModifiedBy>ДИРЕКТОР</cp:lastModifiedBy>
  <cp:revision>227</cp:revision>
  <cp:lastPrinted>2016-09-13T06:26:48Z</cp:lastPrinted>
  <dcterms:created xsi:type="dcterms:W3CDTF">2012-04-02T05:49:27Z</dcterms:created>
  <dcterms:modified xsi:type="dcterms:W3CDTF">2017-02-06T05:03:00Z</dcterms:modified>
</cp:coreProperties>
</file>