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76" r:id="rId2"/>
    <p:sldId id="310" r:id="rId3"/>
    <p:sldId id="307" r:id="rId4"/>
    <p:sldId id="311" r:id="rId5"/>
    <p:sldId id="319" r:id="rId6"/>
    <p:sldId id="277" r:id="rId7"/>
    <p:sldId id="269" r:id="rId8"/>
    <p:sldId id="361" r:id="rId9"/>
    <p:sldId id="362" r:id="rId10"/>
    <p:sldId id="353" r:id="rId11"/>
    <p:sldId id="364" r:id="rId12"/>
    <p:sldId id="363" r:id="rId13"/>
    <p:sldId id="320" r:id="rId14"/>
    <p:sldId id="339" r:id="rId15"/>
    <p:sldId id="321" r:id="rId16"/>
    <p:sldId id="323" r:id="rId17"/>
    <p:sldId id="324" r:id="rId18"/>
    <p:sldId id="326" r:id="rId19"/>
    <p:sldId id="327" r:id="rId20"/>
    <p:sldId id="325" r:id="rId21"/>
    <p:sldId id="342" r:id="rId22"/>
    <p:sldId id="341" r:id="rId23"/>
    <p:sldId id="328" r:id="rId24"/>
    <p:sldId id="329" r:id="rId25"/>
    <p:sldId id="346" r:id="rId26"/>
    <p:sldId id="340" r:id="rId27"/>
    <p:sldId id="347" r:id="rId28"/>
    <p:sldId id="330" r:id="rId29"/>
    <p:sldId id="343" r:id="rId30"/>
    <p:sldId id="318" r:id="rId31"/>
    <p:sldId id="332" r:id="rId32"/>
    <p:sldId id="334" r:id="rId33"/>
    <p:sldId id="345" r:id="rId34"/>
    <p:sldId id="333" r:id="rId35"/>
    <p:sldId id="366" r:id="rId36"/>
    <p:sldId id="355" r:id="rId37"/>
    <p:sldId id="356" r:id="rId38"/>
    <p:sldId id="369" r:id="rId39"/>
    <p:sldId id="368" r:id="rId40"/>
    <p:sldId id="352" r:id="rId41"/>
    <p:sldId id="302" r:id="rId42"/>
    <p:sldId id="304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5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757" autoAdjust="0"/>
    <p:restoredTop sz="94255" autoAdjust="0"/>
  </p:normalViewPr>
  <p:slideViewPr>
    <p:cSldViewPr>
      <p:cViewPr>
        <p:scale>
          <a:sx n="93" d="100"/>
          <a:sy n="93" d="100"/>
        </p:scale>
        <p:origin x="-1110" y="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B3611-88F4-4171-9DE7-9333DB0693B9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FAE5B-3F12-4FF9-8395-BE998D3CAA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049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B8167-7D75-4BC7-8749-47CAE1F6EE0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FAE5B-3F12-4FF9-8395-BE998D3CAA8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266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FAE5B-3F12-4FF9-8395-BE998D3CAA8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713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FAE5B-3F12-4FF9-8395-BE998D3CAA8D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792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FAE5B-3F12-4FF9-8395-BE998D3CAA8D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130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18D9-6938-454C-9BAC-914022274682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BCBD1-F502-4EE6-9C74-FD3814A6D2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151804"/>
      </p:ext>
    </p:extLst>
  </p:cSld>
  <p:clrMapOvr>
    <a:masterClrMapping/>
  </p:clrMapOvr>
  <p:transition spd="med"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18D9-6938-454C-9BAC-914022274682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BCBD1-F502-4EE6-9C74-FD3814A6D2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969047"/>
      </p:ext>
    </p:extLst>
  </p:cSld>
  <p:clrMapOvr>
    <a:masterClrMapping/>
  </p:clrMapOvr>
  <p:transition spd="med"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18D9-6938-454C-9BAC-914022274682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BCBD1-F502-4EE6-9C74-FD3814A6D2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027452"/>
      </p:ext>
    </p:extLst>
  </p:cSld>
  <p:clrMapOvr>
    <a:masterClrMapping/>
  </p:clrMapOvr>
  <p:transition spd="med"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18D9-6938-454C-9BAC-914022274682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BCBD1-F502-4EE6-9C74-FD3814A6D2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456335"/>
      </p:ext>
    </p:extLst>
  </p:cSld>
  <p:clrMapOvr>
    <a:masterClrMapping/>
  </p:clrMapOvr>
  <p:transition spd="med"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18D9-6938-454C-9BAC-914022274682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BCBD1-F502-4EE6-9C74-FD3814A6D2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912812"/>
      </p:ext>
    </p:extLst>
  </p:cSld>
  <p:clrMapOvr>
    <a:masterClrMapping/>
  </p:clrMapOvr>
  <p:transition spd="med"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18D9-6938-454C-9BAC-914022274682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BCBD1-F502-4EE6-9C74-FD3814A6D2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454968"/>
      </p:ext>
    </p:extLst>
  </p:cSld>
  <p:clrMapOvr>
    <a:masterClrMapping/>
  </p:clrMapOvr>
  <p:transition spd="med"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18D9-6938-454C-9BAC-914022274682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BCBD1-F502-4EE6-9C74-FD3814A6D2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28795"/>
      </p:ext>
    </p:extLst>
  </p:cSld>
  <p:clrMapOvr>
    <a:masterClrMapping/>
  </p:clrMapOvr>
  <p:transition spd="med"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18D9-6938-454C-9BAC-914022274682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BCBD1-F502-4EE6-9C74-FD3814A6D2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965746"/>
      </p:ext>
    </p:extLst>
  </p:cSld>
  <p:clrMapOvr>
    <a:masterClrMapping/>
  </p:clrMapOvr>
  <p:transition spd="med"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18D9-6938-454C-9BAC-914022274682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BCBD1-F502-4EE6-9C74-FD3814A6D2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433079"/>
      </p:ext>
    </p:extLst>
  </p:cSld>
  <p:clrMapOvr>
    <a:masterClrMapping/>
  </p:clrMapOvr>
  <p:transition spd="med"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18D9-6938-454C-9BAC-914022274682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BCBD1-F502-4EE6-9C74-FD3814A6D2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676362"/>
      </p:ext>
    </p:extLst>
  </p:cSld>
  <p:clrMapOvr>
    <a:masterClrMapping/>
  </p:clrMapOvr>
  <p:transition spd="med"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18D9-6938-454C-9BAC-914022274682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BCBD1-F502-4EE6-9C74-FD3814A6D2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57252"/>
      </p:ext>
    </p:extLst>
  </p:cSld>
  <p:clrMapOvr>
    <a:masterClrMapping/>
  </p:clrMapOvr>
  <p:transition spd="med"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18D9-6938-454C-9BAC-914022274682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BCBD1-F502-4EE6-9C74-FD3814A6D2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44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randomBa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9.jpeg"/><Relationship Id="rId7" Type="http://schemas.openxmlformats.org/officeDocument/2006/relationships/image" Target="../media/image8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10" Type="http://schemas.microsoft.com/office/2007/relationships/hdphoto" Target="../media/hdphoto3.wdp"/><Relationship Id="rId4" Type="http://schemas.microsoft.com/office/2007/relationships/hdphoto" Target="../media/hdphoto2.wdp"/><Relationship Id="rId9" Type="http://schemas.openxmlformats.org/officeDocument/2006/relationships/image" Target="../media/image8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5" Type="http://schemas.openxmlformats.org/officeDocument/2006/relationships/image" Target="../media/image93.jpeg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06.jpeg"/><Relationship Id="rId3" Type="http://schemas.openxmlformats.org/officeDocument/2006/relationships/image" Target="../media/image100.jpeg"/><Relationship Id="rId7" Type="http://schemas.openxmlformats.org/officeDocument/2006/relationships/image" Target="../media/image102.jpeg"/><Relationship Id="rId12" Type="http://schemas.openxmlformats.org/officeDocument/2006/relationships/image" Target="../media/image10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101.jpeg"/><Relationship Id="rId10" Type="http://schemas.openxmlformats.org/officeDocument/2006/relationships/image" Target="../media/image104.jpeg"/><Relationship Id="rId4" Type="http://schemas.microsoft.com/office/2007/relationships/hdphoto" Target="../media/hdphoto4.wdp"/><Relationship Id="rId9" Type="http://schemas.microsoft.com/office/2007/relationships/hdphoto" Target="../media/hdphoto6.wdp"/><Relationship Id="rId14" Type="http://schemas.openxmlformats.org/officeDocument/2006/relationships/image" Target="../media/image10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8.jpeg"/><Relationship Id="rId7" Type="http://schemas.openxmlformats.org/officeDocument/2006/relationships/image" Target="../media/image11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115.jpeg"/><Relationship Id="rId5" Type="http://schemas.openxmlformats.org/officeDocument/2006/relationships/image" Target="../media/image110.jpeg"/><Relationship Id="rId10" Type="http://schemas.openxmlformats.org/officeDocument/2006/relationships/image" Target="../media/image114.jpeg"/><Relationship Id="rId4" Type="http://schemas.openxmlformats.org/officeDocument/2006/relationships/image" Target="../media/image109.jpeg"/><Relationship Id="rId9" Type="http://schemas.openxmlformats.org/officeDocument/2006/relationships/image" Target="../media/image1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13" Type="http://schemas.microsoft.com/office/2007/relationships/hdphoto" Target="../media/hdphoto11.wdp"/><Relationship Id="rId3" Type="http://schemas.openxmlformats.org/officeDocument/2006/relationships/image" Target="../media/image127.png"/><Relationship Id="rId7" Type="http://schemas.microsoft.com/office/2007/relationships/hdphoto" Target="../media/hdphoto9.wdp"/><Relationship Id="rId12" Type="http://schemas.openxmlformats.org/officeDocument/2006/relationships/image" Target="../media/image13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11" Type="http://schemas.microsoft.com/office/2007/relationships/hdphoto" Target="../media/hdphoto10.wdp"/><Relationship Id="rId5" Type="http://schemas.openxmlformats.org/officeDocument/2006/relationships/image" Target="../media/image129.jpeg"/><Relationship Id="rId10" Type="http://schemas.openxmlformats.org/officeDocument/2006/relationships/image" Target="../media/image133.jpeg"/><Relationship Id="rId4" Type="http://schemas.openxmlformats.org/officeDocument/2006/relationships/image" Target="../media/image128.png"/><Relationship Id="rId9" Type="http://schemas.openxmlformats.org/officeDocument/2006/relationships/image" Target="../media/image13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10" Type="http://schemas.openxmlformats.org/officeDocument/2006/relationships/image" Target="../media/image142.jpeg"/><Relationship Id="rId4" Type="http://schemas.openxmlformats.org/officeDocument/2006/relationships/image" Target="../media/image136.jpeg"/><Relationship Id="rId9" Type="http://schemas.openxmlformats.org/officeDocument/2006/relationships/image" Target="../media/image14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11" Type="http://schemas.openxmlformats.org/officeDocument/2006/relationships/image" Target="../media/image157.jpeg"/><Relationship Id="rId5" Type="http://schemas.openxmlformats.org/officeDocument/2006/relationships/image" Target="../media/image151.jpeg"/><Relationship Id="rId10" Type="http://schemas.openxmlformats.org/officeDocument/2006/relationships/image" Target="../media/image156.jpeg"/><Relationship Id="rId4" Type="http://schemas.openxmlformats.org/officeDocument/2006/relationships/image" Target="../media/image150.jpeg"/><Relationship Id="rId9" Type="http://schemas.openxmlformats.org/officeDocument/2006/relationships/image" Target="../media/image15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158.jpeg"/><Relationship Id="rId7" Type="http://schemas.openxmlformats.org/officeDocument/2006/relationships/image" Target="../media/image16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28.png"/><Relationship Id="rId7" Type="http://schemas.microsoft.com/office/2007/relationships/hdphoto" Target="../media/hdphoto14.wdp"/><Relationship Id="rId12" Type="http://schemas.microsoft.com/office/2007/relationships/hdphoto" Target="../media/hdphoto1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11" Type="http://schemas.openxmlformats.org/officeDocument/2006/relationships/image" Target="../media/image167.jpeg"/><Relationship Id="rId5" Type="http://schemas.microsoft.com/office/2007/relationships/hdphoto" Target="../media/hdphoto13.wdp"/><Relationship Id="rId10" Type="http://schemas.openxmlformats.org/officeDocument/2006/relationships/image" Target="../media/image166.jpeg"/><Relationship Id="rId4" Type="http://schemas.openxmlformats.org/officeDocument/2006/relationships/image" Target="../media/image163.jpeg"/><Relationship Id="rId9" Type="http://schemas.microsoft.com/office/2007/relationships/hdphoto" Target="../media/hdphoto1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jpeg"/><Relationship Id="rId4" Type="http://schemas.openxmlformats.org/officeDocument/2006/relationships/image" Target="../media/image16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3" Type="http://schemas.openxmlformats.org/officeDocument/2006/relationships/image" Target="../media/image177.jpeg"/><Relationship Id="rId7" Type="http://schemas.microsoft.com/office/2007/relationships/hdphoto" Target="../media/hdphoto1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10" Type="http://schemas.openxmlformats.org/officeDocument/2006/relationships/image" Target="../media/image183.jpeg"/><Relationship Id="rId4" Type="http://schemas.openxmlformats.org/officeDocument/2006/relationships/image" Target="../media/image178.jpeg"/><Relationship Id="rId9" Type="http://schemas.openxmlformats.org/officeDocument/2006/relationships/image" Target="../media/image1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3" Type="http://schemas.openxmlformats.org/officeDocument/2006/relationships/image" Target="../media/image184.jpeg"/><Relationship Id="rId7" Type="http://schemas.openxmlformats.org/officeDocument/2006/relationships/image" Target="../media/image18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eg"/><Relationship Id="rId3" Type="http://schemas.openxmlformats.org/officeDocument/2006/relationships/image" Target="../media/image191.jpeg"/><Relationship Id="rId7" Type="http://schemas.openxmlformats.org/officeDocument/2006/relationships/image" Target="../media/image195.jpe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3" Type="http://schemas.openxmlformats.org/officeDocument/2006/relationships/image" Target="../media/image198.jpeg"/><Relationship Id="rId7" Type="http://schemas.openxmlformats.org/officeDocument/2006/relationships/image" Target="../media/image202.jpe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jpeg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jpeg"/><Relationship Id="rId3" Type="http://schemas.openxmlformats.org/officeDocument/2006/relationships/image" Target="../media/image204.png"/><Relationship Id="rId7" Type="http://schemas.openxmlformats.org/officeDocument/2006/relationships/image" Target="../media/image208.jpe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jpeg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jpeg"/><Relationship Id="rId3" Type="http://schemas.openxmlformats.org/officeDocument/2006/relationships/image" Target="../media/image211.jpeg"/><Relationship Id="rId7" Type="http://schemas.openxmlformats.org/officeDocument/2006/relationships/image" Target="../media/image215.jpe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jpeg"/><Relationship Id="rId5" Type="http://schemas.openxmlformats.org/officeDocument/2006/relationships/image" Target="../media/image213.jpeg"/><Relationship Id="rId4" Type="http://schemas.openxmlformats.org/officeDocument/2006/relationships/image" Target="../media/image21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jpeg"/><Relationship Id="rId3" Type="http://schemas.openxmlformats.org/officeDocument/2006/relationships/image" Target="../media/image217.png"/><Relationship Id="rId7" Type="http://schemas.openxmlformats.org/officeDocument/2006/relationships/image" Target="../media/image22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png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jpeg"/><Relationship Id="rId3" Type="http://schemas.openxmlformats.org/officeDocument/2006/relationships/image" Target="../media/image223.jpeg"/><Relationship Id="rId7" Type="http://schemas.openxmlformats.org/officeDocument/2006/relationships/image" Target="../media/image227.jpe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jpeg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Relationship Id="rId9" Type="http://schemas.openxmlformats.org/officeDocument/2006/relationships/image" Target="../media/image22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232.jpeg"/><Relationship Id="rId4" Type="http://schemas.microsoft.com/office/2007/relationships/hdphoto" Target="../media/hdphoto18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jpeg"/><Relationship Id="rId3" Type="http://schemas.openxmlformats.org/officeDocument/2006/relationships/image" Target="../media/image237.jpeg"/><Relationship Id="rId7" Type="http://schemas.openxmlformats.org/officeDocument/2006/relationships/image" Target="../media/image2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jpeg"/><Relationship Id="rId5" Type="http://schemas.openxmlformats.org/officeDocument/2006/relationships/image" Target="../media/image239.jpeg"/><Relationship Id="rId4" Type="http://schemas.openxmlformats.org/officeDocument/2006/relationships/image" Target="../media/image238.jpeg"/><Relationship Id="rId9" Type="http://schemas.openxmlformats.org/officeDocument/2006/relationships/image" Target="../media/image24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png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jpeg"/><Relationship Id="rId3" Type="http://schemas.openxmlformats.org/officeDocument/2006/relationships/image" Target="../media/image4.jpeg"/><Relationship Id="rId7" Type="http://schemas.openxmlformats.org/officeDocument/2006/relationships/image" Target="../media/image2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7.jpeg"/><Relationship Id="rId5" Type="http://schemas.openxmlformats.org/officeDocument/2006/relationships/image" Target="../media/image246.jpeg"/><Relationship Id="rId4" Type="http://schemas.openxmlformats.org/officeDocument/2006/relationships/image" Target="../media/image2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2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28.png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5" Type="http://schemas.openxmlformats.org/officeDocument/2006/relationships/image" Target="../media/image41.jpe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6.jpeg"/><Relationship Id="rId4" Type="http://schemas.openxmlformats.org/officeDocument/2006/relationships/image" Target="../media/image61.jpeg"/><Relationship Id="rId9" Type="http://schemas.openxmlformats.org/officeDocument/2006/relationships/image" Target="../media/image6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260648"/>
            <a:ext cx="7772400" cy="53149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ФГБУ «Жигулевский государственный заповедник»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2492896"/>
            <a:ext cx="6400800" cy="1752600"/>
          </a:xfrm>
        </p:spPr>
        <p:txBody>
          <a:bodyPr/>
          <a:lstStyle/>
          <a:p>
            <a:r>
              <a:rPr lang="ru-RU" sz="4400" dirty="0" smtClean="0"/>
              <a:t>Большой год 2015</a:t>
            </a:r>
          </a:p>
          <a:p>
            <a:r>
              <a:rPr lang="ru-RU" dirty="0" smtClean="0"/>
              <a:t>фотоконкурс</a:t>
            </a:r>
            <a:endParaRPr lang="ru-RU" dirty="0"/>
          </a:p>
        </p:txBody>
      </p:sp>
      <p:pic>
        <p:nvPicPr>
          <p:cNvPr id="4" name="Picture 3" descr="D:\Yana_work\ZAPOVEDNIKI\Olekminsky\brandbook\power point presentation elements\bg river_bottom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12"/>
            <a:ext cx="9167477" cy="68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:\Yana_work\ZAPOVEDNIKI\Olekminsky\brandbook\power point presentation elements\Zhugulevsky _brandbook 16.10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04" y="332656"/>
            <a:ext cx="3279652" cy="261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513378" y="2492896"/>
            <a:ext cx="8275765" cy="2592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</a:rPr>
              <a:t>Опыт привлечения местного населения 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</a:rPr>
              <a:t>для изучение птиц.</a:t>
            </a:r>
          </a:p>
          <a:p>
            <a:pPr lvl="0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</a:rPr>
              <a:t>Фотоконкурс 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«Большой год </a:t>
            </a:r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</a:rPr>
              <a:t>2014-2018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</a:t>
            </a:r>
          </a:p>
        </p:txBody>
      </p:sp>
      <p:pic>
        <p:nvPicPr>
          <p:cNvPr id="7" name="Picture 2" descr="C:\Users\Archi43\Desktop\Буроголовая гаичка (пухляк), Д. Кугувалов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141" y="161200"/>
            <a:ext cx="4434657" cy="2955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843895"/>
            <a:ext cx="2989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Новый вид     2017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28992" y="5715016"/>
            <a:ext cx="2818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Д.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Михайлюк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, г. Жигулевск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28992" y="1336000"/>
            <a:ext cx="21323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Серый снегирь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32555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Большой год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12299"/>
            <a:ext cx="3749496" cy="358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67309"/>
            <a:ext cx="3114675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362669"/>
      </p:ext>
    </p:extLst>
  </p:cSld>
  <p:clrMapOvr>
    <a:masterClrMapping/>
  </p:clrMapOvr>
  <p:transition spd="med">
    <p:randomBa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96461" y="1196752"/>
            <a:ext cx="29899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Новый вид    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2018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" y="-39659"/>
            <a:ext cx="91821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2" y="-3691"/>
            <a:ext cx="34915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Большой год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56" y="2564904"/>
            <a:ext cx="4184907" cy="2964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65992" y="2020198"/>
            <a:ext cx="2329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Сибирская завирушка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5557" y="5780161"/>
            <a:ext cx="3272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Резванов А. , п.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Уравленческий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г.о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. Самара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127" name="Picture 7" descr="F:\Большой год 2018\Михайлюк Д\Гольцовый канек\1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935" r="35625"/>
          <a:stretch/>
        </p:blipFill>
        <p:spPr bwMode="auto">
          <a:xfrm>
            <a:off x="4591422" y="2564904"/>
            <a:ext cx="4295187" cy="2964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78337" y="2020198"/>
            <a:ext cx="186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Гольцовый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конек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4088" y="5733995"/>
            <a:ext cx="2783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Михайлюк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Д., г.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Жигулевк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74352"/>
      </p:ext>
    </p:extLst>
  </p:cSld>
  <p:clrMapOvr>
    <a:masterClrMapping/>
  </p:clrMapOvr>
  <p:transition spd="med">
    <p:randomBa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22" y="2303483"/>
            <a:ext cx="293058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85" y="0"/>
            <a:ext cx="91821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-1"/>
            <a:ext cx="44999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Большой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59832" y="980728"/>
            <a:ext cx="3556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Новый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подвид    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2018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09574" y="1657152"/>
            <a:ext cx="24420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Горихвостка-чернушка 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туркестанский подвид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8497" y="6041310"/>
            <a:ext cx="2584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Калядина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Д., г. Чапаевск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3" name="Picture 5" descr="F:\Большой год 2018\Кугувалов Д\Обыкновенный поползень сибирский подвид\13 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/>
          <a:stretch/>
        </p:blipFill>
        <p:spPr bwMode="auto">
          <a:xfrm>
            <a:off x="4211960" y="2420888"/>
            <a:ext cx="4536504" cy="3437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3451" y="6021288"/>
            <a:ext cx="2446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Кугувалов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Д., г. Самара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68399" y="1734560"/>
            <a:ext cx="2871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Обыкновенный поползень,</a:t>
            </a:r>
          </a:p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сибирский подвид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524467"/>
      </p:ext>
    </p:extLst>
  </p:cSld>
  <p:clrMapOvr>
    <a:masterClrMapping/>
  </p:clrMapOvr>
  <p:transition spd="med">
    <p:randomBa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79955"/>
            <a:ext cx="32555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Большой год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26680" y="3939518"/>
            <a:ext cx="936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Г.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Зяткина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3806" y="3869344"/>
            <a:ext cx="1376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Е.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Поликаркина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9853" y="6112378"/>
            <a:ext cx="1204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Михайлюк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9478" y="849396"/>
            <a:ext cx="3283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Красная книга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89485" y="1467576"/>
            <a:ext cx="3003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Большая белая цапля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194" name="Picture 2" descr="H:\Большой год 2017\Поликаркина Е\Большая белая цапля\Большая белая цапля, Е. Поликарки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17" y="1959426"/>
            <a:ext cx="2640124" cy="1980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:\Большой год 2017\Зяткина Г\Большая белая цапля\DSCN098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7" t="25321" r="25898" b="13978"/>
          <a:stretch/>
        </p:blipFill>
        <p:spPr bwMode="auto">
          <a:xfrm>
            <a:off x="3272826" y="1992074"/>
            <a:ext cx="2636445" cy="2025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:\Большой год 2017\Михайлюк Д\Большая белая цапля\2\DSC_016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6" b="20018"/>
          <a:stretch/>
        </p:blipFill>
        <p:spPr bwMode="auto">
          <a:xfrm>
            <a:off x="3168452" y="4334888"/>
            <a:ext cx="2799461" cy="1877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H:\Большой год 2017\Михайлюк Д\Большая белая цапля\1\DSC_04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56930"/>
            <a:ext cx="2759968" cy="1913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:\Большой год 2017\Гаранина Л\Большая белая цапля\1\IMG_0207л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0" t="16818" r="15447" b="13175"/>
          <a:stretch/>
        </p:blipFill>
        <p:spPr bwMode="auto">
          <a:xfrm>
            <a:off x="6076566" y="1975953"/>
            <a:ext cx="2829071" cy="1926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84989" y="3838891"/>
            <a:ext cx="1087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Л.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Гаранина</a:t>
            </a:r>
          </a:p>
        </p:txBody>
      </p:sp>
      <p:pic>
        <p:nvPicPr>
          <p:cNvPr id="8199" name="Picture 7" descr="H:\Большой год 2017\Петрова Р\Большая белая цапля\33764221944_2f784fcf3a_o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0"/>
          <a:stretch/>
        </p:blipFill>
        <p:spPr bwMode="auto">
          <a:xfrm>
            <a:off x="6232621" y="4299773"/>
            <a:ext cx="2644590" cy="1936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92280" y="6212870"/>
            <a:ext cx="976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Р. Петрова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829073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5966"/>
            <a:ext cx="32555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Большой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99792" y="980728"/>
            <a:ext cx="32831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Красная книга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72050" y="1729021"/>
            <a:ext cx="2938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Большой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веретенник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219" name="Picture 3" descr="H:\Большой год 2017\Михайлюк Д\Большой веретенник\2\DSC_03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267" y="2221517"/>
            <a:ext cx="2691408" cy="1731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3058" y="3952709"/>
            <a:ext cx="1204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Михайлюк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220" name="Picture 4" descr="H:\Большой год 2017\Зяткина Г\Большой веретенник\1\DSCN0485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177" y="4415252"/>
            <a:ext cx="2708155" cy="1980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H:\Большой год 2017\Зяткина Г\Большой веретенник\2\DSCN096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8" t="13472" r="22583"/>
          <a:stretch/>
        </p:blipFill>
        <p:spPr bwMode="auto">
          <a:xfrm>
            <a:off x="3599231" y="4358152"/>
            <a:ext cx="2115344" cy="2002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14858" y="6396187"/>
            <a:ext cx="936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Г.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Зяткина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224" name="Picture 8" descr="H:\Большой год 2017\Гаранина Л\Большой веретенник\3\IMG_0099л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3"/>
          <a:stretch/>
        </p:blipFill>
        <p:spPr bwMode="auto">
          <a:xfrm>
            <a:off x="423766" y="1720701"/>
            <a:ext cx="2268651" cy="2209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24326" y="3929934"/>
            <a:ext cx="1087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Л. Гаранина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225" name="Picture 9" descr="H:\Большой год 2017\Сосновщенко М\Большой веретенник\IMG_5074м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8" t="20198" r="7517" b="19503"/>
          <a:stretch/>
        </p:blipFill>
        <p:spPr bwMode="auto">
          <a:xfrm>
            <a:off x="6156175" y="1720701"/>
            <a:ext cx="2695157" cy="2155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40785" y="3929935"/>
            <a:ext cx="1461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М.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Сосновщенко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226" name="Picture 10" descr="H:\Большой год 2017\Рузов Д\Большой веретенник\113_Большой веретенник_17.09_Васильевка_RDV_657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80" y="4358152"/>
            <a:ext cx="3018162" cy="2012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19660" y="6311435"/>
            <a:ext cx="816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Рузов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867634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279" y="1530180"/>
            <a:ext cx="2695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Большой подорлик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49478" y="848906"/>
            <a:ext cx="3283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Красная книга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7050" y="6247185"/>
            <a:ext cx="16433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С. Павлов (Самара</a:t>
            </a:r>
            <a:r>
              <a:rPr lang="ru-RU" sz="1400" dirty="0"/>
              <a:t>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41850" y="1530205"/>
            <a:ext cx="1164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Змееяд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32555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Большой год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10242" name="Picture 2" descr="H:\Большой год 2017\Павлов С.(Самара)\2017\Большой подорлик\большой подорлик Торновое 1мая 20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r="14066"/>
          <a:stretch/>
        </p:blipFill>
        <p:spPr bwMode="auto">
          <a:xfrm>
            <a:off x="330743" y="1976958"/>
            <a:ext cx="2342829" cy="2072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H:\Большой год 2017\Павлов С.(Самара)\2017\Большой подорлик\большой подорлик Выползово, 26.08.20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1" r="9141" b="8261"/>
          <a:stretch/>
        </p:blipFill>
        <p:spPr bwMode="auto">
          <a:xfrm>
            <a:off x="323528" y="4091017"/>
            <a:ext cx="2396324" cy="2156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H:\Большой год 2017\Павлов С.(Самара)\2017\Змееяд\1\змееяд демонстрационный полет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8"/>
          <a:stretch/>
        </p:blipFill>
        <p:spPr bwMode="auto">
          <a:xfrm>
            <a:off x="3230402" y="1991870"/>
            <a:ext cx="2721295" cy="1903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:\Большой год 2017\Павлов С.(Самара)\2017\Змееяд\2\змееяд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 r="12944"/>
          <a:stretch/>
        </p:blipFill>
        <p:spPr bwMode="auto">
          <a:xfrm>
            <a:off x="3320767" y="3993048"/>
            <a:ext cx="2540565" cy="2241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:\Большой год 2017\Рузов Д\Кобчик\114_Кобчик_19.08_Хрящевка_RDV_9224 (3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2" t="5717" r="35208" b="16188"/>
          <a:stretch/>
        </p:blipFill>
        <p:spPr bwMode="auto">
          <a:xfrm>
            <a:off x="6691266" y="1940003"/>
            <a:ext cx="1876072" cy="2101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36296" y="3993048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Рузов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49" name="Picture 9" descr="H:\Большой год 2017\Павлов С.(Самара)\2017\Кобчик\чеглоки стайкой шли 4 или 5 штук Рождествено аэродром 10.09.201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0" r="13422"/>
          <a:stretch/>
        </p:blipFill>
        <p:spPr bwMode="auto">
          <a:xfrm>
            <a:off x="6667425" y="4345434"/>
            <a:ext cx="1947867" cy="1933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704153" y="6247184"/>
            <a:ext cx="16433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С. Павлов (Самара)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066263" y="1530180"/>
            <a:ext cx="11260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Кобчик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7603" y="6247185"/>
            <a:ext cx="1643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С. Павлов (Самара)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990779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17429" y="2562359"/>
            <a:ext cx="1376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Е.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Поликаркина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564" y="2562360"/>
            <a:ext cx="1382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В.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Шебаршенко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8415" y="4574272"/>
            <a:ext cx="1021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М. Толстых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2695" y="6386976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Рузов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0005" y="4450035"/>
            <a:ext cx="993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А. Харьков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2613" y="11119"/>
            <a:ext cx="32555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Большой год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06385" y="841375"/>
            <a:ext cx="3283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Красная книга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48746" y="1531849"/>
            <a:ext cx="2105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Лебедь-шипун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 descr="H:\Большой год 2017\Шебаршенко В\Лебедь-шипун\IMG_3883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7" t="11644" r="15431" b="15203"/>
          <a:stretch/>
        </p:blipFill>
        <p:spPr bwMode="auto">
          <a:xfrm>
            <a:off x="315970" y="928185"/>
            <a:ext cx="1765941" cy="1668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Большой год 2017\Толстых М\Лебедь-шипун\DSC_0842-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3" r="8319" b="7511"/>
          <a:stretch/>
        </p:blipFill>
        <p:spPr bwMode="auto">
          <a:xfrm>
            <a:off x="315970" y="2870137"/>
            <a:ext cx="1753024" cy="1717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Большой год 2017\Харьков А\Лебедь-шипун\2\IMG_05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7" t="14375" r="23516" b="15313"/>
          <a:stretch/>
        </p:blipFill>
        <p:spPr bwMode="auto">
          <a:xfrm>
            <a:off x="7123850" y="2890502"/>
            <a:ext cx="1745378" cy="1665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:\Большой год 2017\Поликаркина Е\Лебедь-шипун\Лебедь-шипун, Е. Поликаркина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" r="43844" b="38787"/>
          <a:stretch/>
        </p:blipFill>
        <p:spPr bwMode="auto">
          <a:xfrm>
            <a:off x="7134167" y="963587"/>
            <a:ext cx="1757561" cy="1651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33657" y="6540284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Л. Гаранина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9" name="Picture 7" descr="H:\Большой год 2017\Гаранина Л\Лебедь-шипун\2\IMG_0034л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89" r="3521" b="16655"/>
          <a:stretch/>
        </p:blipFill>
        <p:spPr bwMode="auto">
          <a:xfrm>
            <a:off x="2058535" y="4968233"/>
            <a:ext cx="3376975" cy="1603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:\Большой год 2017\Рузов Д\Лебедь-шипун\072_Лебедь шипун_06.05_оз Типкуль_RDV_564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8" t="8749" r="19810" b="10001"/>
          <a:stretch/>
        </p:blipFill>
        <p:spPr bwMode="auto">
          <a:xfrm>
            <a:off x="315971" y="4844550"/>
            <a:ext cx="1753024" cy="1651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:\Большой год 2017\Петрова Р\Лебедь-шипун\33797252593_31d7228fa8_o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0" t="14741" r="23000"/>
          <a:stretch/>
        </p:blipFill>
        <p:spPr bwMode="auto">
          <a:xfrm>
            <a:off x="7136924" y="4734981"/>
            <a:ext cx="1788611" cy="1761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540005" y="6452624"/>
            <a:ext cx="976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Р. Петрова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83" name="Picture 11" descr="H:\Большой год 2017\Калядина Д\Лебедь-шипуpн   г.о. Чапаевск, оз. Малые Кочкары 23.04.2017г.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70" b="4250"/>
          <a:stretch/>
        </p:blipFill>
        <p:spPr bwMode="auto">
          <a:xfrm>
            <a:off x="5455034" y="4947620"/>
            <a:ext cx="1681890" cy="1572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84388" y="6466683"/>
            <a:ext cx="1126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Калядина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84" name="Picture 12" descr="H:\Большой год 2017\Сосновщенко М\Лебедь-шипун\IMG_4724м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255" y="2011643"/>
            <a:ext cx="4865490" cy="26670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73228" y="4603924"/>
            <a:ext cx="1461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М.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Сосновщенко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890816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7738" y="6067585"/>
            <a:ext cx="816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Рузов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37786" y="3880719"/>
            <a:ext cx="936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Г.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Зяткина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899592" y="6234316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Михайлюк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2497"/>
            <a:ext cx="29763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Большой год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49478" y="841375"/>
            <a:ext cx="3283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Красная книга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91149" y="1528045"/>
            <a:ext cx="16578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Могильник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16216" y="4106393"/>
            <a:ext cx="1008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С. Павлов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098" name="Picture 2" descr="H:\Большой год 2017\Зяткина Г\Могильник\2\DSCN04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24" t="13882" r="25379" b="23494"/>
          <a:stretch/>
        </p:blipFill>
        <p:spPr bwMode="auto">
          <a:xfrm>
            <a:off x="3030035" y="2060847"/>
            <a:ext cx="1951657" cy="1891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:\Большой год 2017\Михайлюк Д\Могильник\1\DSC_0733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6" y="4598565"/>
            <a:ext cx="2630514" cy="1609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:\Большой год 2017\Михайлюк Д\Могильник\1\DSC_0736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61" y="1070926"/>
            <a:ext cx="2709470" cy="13759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:\Большой год 2017\Михайлюк Д\Могильник\1\DSC_0838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46" y="2722550"/>
            <a:ext cx="2705081" cy="1749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:\Большой год 2017\Рузов Д\Могильник\042_Не разобрался_16.04 Гибридные очистные_RDV_382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45" t="19063" r="25438" b="14943"/>
          <a:stretch/>
        </p:blipFill>
        <p:spPr bwMode="auto">
          <a:xfrm>
            <a:off x="3021477" y="4325730"/>
            <a:ext cx="1923381" cy="1842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04028" y="1524430"/>
            <a:ext cx="1858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Орел-карлик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107" name="Picture 11" descr="H:\Большой год 2017\Зяткина Г\Орел-карлик\DSCN1188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9" t="38220" r="23745" b="17931"/>
          <a:stretch/>
        </p:blipFill>
        <p:spPr bwMode="auto">
          <a:xfrm>
            <a:off x="4987785" y="4391563"/>
            <a:ext cx="2032487" cy="18168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:\Большой год 2017\Зяткина Г\Орел-карлик\DSCN1191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0" t="24094" r="36510" b="27313"/>
          <a:stretch/>
        </p:blipFill>
        <p:spPr bwMode="auto">
          <a:xfrm>
            <a:off x="7020272" y="4428713"/>
            <a:ext cx="1944216" cy="1792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552195" y="6208384"/>
            <a:ext cx="936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Г. </a:t>
            </a:r>
            <a:r>
              <a:rPr lang="ru-RU" sz="1400" dirty="0" err="1">
                <a:solidFill>
                  <a:schemeClr val="accent5">
                    <a:lumMod val="75000"/>
                  </a:schemeClr>
                </a:solidFill>
              </a:rPr>
              <a:t>Зяткина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109" name="Picture 13" descr="H:\Большой год 2017\Павлов С.(Самара)\2017\Орел-карлик\орел карлик Выползово, 26.08.201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92" y="2060847"/>
            <a:ext cx="3240360" cy="2097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68045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9379" y="4380587"/>
            <a:ext cx="13761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Е.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Поликаркина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435681" y="4426659"/>
            <a:ext cx="936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Г.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Зяткина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33486" y="0"/>
            <a:ext cx="32555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Большой год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30428" y="827683"/>
            <a:ext cx="3283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Красная книга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5525" y="1535569"/>
            <a:ext cx="2426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Орлан-белохвост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170" name="Picture 2" descr="H:\Большой год 2017\Толстых М\Орлан-белохвост\DSC_03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8" r="7678" b="7655"/>
          <a:stretch/>
        </p:blipFill>
        <p:spPr bwMode="auto">
          <a:xfrm>
            <a:off x="334137" y="860078"/>
            <a:ext cx="2088232" cy="20458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67728" y="2815551"/>
            <a:ext cx="1021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М. Толстых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171" name="Picture 3" descr="H:\Большой год 2017\Зяткина Г\Орлан-белохвост\5\DSCN12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8" t="13770" r="23180"/>
          <a:stretch/>
        </p:blipFill>
        <p:spPr bwMode="auto">
          <a:xfrm>
            <a:off x="6876256" y="887440"/>
            <a:ext cx="1872208" cy="1889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:\Большой год 2017\Зяткина Г\Орлан-белохвост\8\DSCN147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40" t="12107" r="28793" b="21659"/>
          <a:stretch/>
        </p:blipFill>
        <p:spPr bwMode="auto">
          <a:xfrm>
            <a:off x="6948264" y="2708920"/>
            <a:ext cx="1902705" cy="1781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H:\Большой год 2017\Михайлюк Г\Орлан-белохвост\2\DSC_043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4" t="7592" r="5000"/>
          <a:stretch/>
        </p:blipFill>
        <p:spPr bwMode="auto">
          <a:xfrm>
            <a:off x="7053379" y="4719925"/>
            <a:ext cx="1797590" cy="1681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434862" y="6401088"/>
            <a:ext cx="11525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Г.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Михайлюк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174" name="Picture 6" descr="H:\Большой год 2017\Михайлюк Д\Орлан-белохвост\3\DSC_011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578996"/>
            <a:ext cx="3078107" cy="1910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61800" y="6489987"/>
            <a:ext cx="1204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Михайлюк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175" name="Picture 7" descr="H:\Большой год 2017\Поликаркина Е\Орлан-белохвост\2\Орлан-белохвост, Е. Поликаркина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1" t="17066" b="5696"/>
          <a:stretch/>
        </p:blipFill>
        <p:spPr bwMode="auto">
          <a:xfrm>
            <a:off x="2648731" y="1992814"/>
            <a:ext cx="3651461" cy="2423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:\Большой год 2017\Михайлюк Д\Орлан-белохвост\3\DSC_011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20" y="4696014"/>
            <a:ext cx="3048000" cy="1858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H:\Большой год 2017\Поликаркина Е\Орлан-белохвост\1\Орлан-белохвост, Е. Поликаркина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3" t="18004" r="10319" b="21864"/>
          <a:stretch/>
        </p:blipFill>
        <p:spPr bwMode="auto">
          <a:xfrm>
            <a:off x="359103" y="3102557"/>
            <a:ext cx="2289628" cy="13134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993522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3161" y="3284984"/>
            <a:ext cx="936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Г.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Зяткина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143"/>
            <a:ext cx="3347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Большой год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0428" y="841375"/>
            <a:ext cx="3283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Красная книга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3094" y="1412776"/>
            <a:ext cx="2211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Серый журавль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 descr="H:\Большой год 2017\Зяткина Г\Серый журавль\DSCN7864 - копия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2" t="22514" r="5390" b="18518"/>
          <a:stretch/>
        </p:blipFill>
        <p:spPr bwMode="auto">
          <a:xfrm>
            <a:off x="58008" y="1195319"/>
            <a:ext cx="2575459" cy="2089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:\Большой год 2017\Харьков А\Серый журавль\IMG_003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1" t="16938" r="22552" b="18511"/>
          <a:stretch/>
        </p:blipFill>
        <p:spPr bwMode="auto">
          <a:xfrm>
            <a:off x="6501203" y="1112266"/>
            <a:ext cx="2525066" cy="2326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66741" y="3438872"/>
            <a:ext cx="993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А. Харьков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220" name="Picture 4" descr="H:\Большой год 2017\Рузов Д\Серый журавль\048_Серый журавль_23.04_Свалка за Жигулевской птицефабрикой_RDV_4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467" y="1897355"/>
            <a:ext cx="3877066" cy="2584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H:\Большой год 2017\Рузов Д\Серый журавль\048_Серый журавль_23.04_Свалка за Жигулевской птицефабрикой_RDV_40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169" y="4107690"/>
            <a:ext cx="3626481" cy="2417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:\Большой год 2017\Рузов Д\Серый журавль\048_Серый журавль_23.04_Свалка за Жигулевской птицефабрикой_RDV_40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03784"/>
            <a:ext cx="3740352" cy="2493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51481" y="5242881"/>
            <a:ext cx="816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Рузов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00251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Yana_work\ZAPOVEDNIKI\Olekminsky\brandbook\power point presentation elements\plate river_lon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0" y="0"/>
            <a:ext cx="9180512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9543" y="46724"/>
            <a:ext cx="32555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Большой год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2253065"/>
            <a:ext cx="48965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Учредитель конкурса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- Жигулевский государственный природный биосферный заповедник им. И.И.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Спрыгина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endParaRPr lang="ru-RU" dirty="0" smtClean="0">
              <a:solidFill>
                <a:schemeClr val="accent5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Партнер конкурса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- филиал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ПАО </a:t>
            </a:r>
            <a:endParaRPr lang="ru-RU" dirty="0" smtClean="0">
              <a:solidFill>
                <a:schemeClr val="accent5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РусГидро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» — «Жигулевская ГЭС»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3845599"/>
            <a:ext cx="51125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Задача конкурса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: сфотографировать как можно </a:t>
            </a:r>
            <a:endParaRPr lang="ru-RU" dirty="0" smtClean="0">
              <a:solidFill>
                <a:schemeClr val="accent5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больше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видов птиц на территории Самарской области. </a:t>
            </a:r>
          </a:p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Условия конкурса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: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В конкурсе могут участвовать все жители области.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На конкурс принимаются четкие качественные снимки, сделанные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на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территории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Самарской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области с указанием места и даты фотосъемки, как с названием вида птицы, так и без него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dirty="0">
              <a:solidFill>
                <a:schemeClr val="accent5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9543" y="1052736"/>
            <a:ext cx="6980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Областной фотоконкурс «Большой год» проводится ежегодно с 2014 года в целях привлечения внимания населения области к жизни птиц, популяризации знаний о них и формирования толерантного отношения к дикой природе.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7967" y="6430922"/>
            <a:ext cx="1204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Михайлюк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99248" y="3688929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Д.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Рузов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5832" y="3685522"/>
            <a:ext cx="1156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А. Гончарова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0" name="Picture 2" descr="H:\Большой год 2017\На сайт\01.06.2017 БГ на сайт\Обыкновенный канюк, Д. Михайлю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832" y="4183573"/>
            <a:ext cx="3583812" cy="22473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Большой год 2017\На сайт\01.08.2017 БГ на сайт\Северная бормотушка, А. Гончаров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8" t="27249" r="15214" b="7799"/>
          <a:stretch/>
        </p:blipFill>
        <p:spPr bwMode="auto">
          <a:xfrm>
            <a:off x="4716016" y="1991792"/>
            <a:ext cx="2257629" cy="1754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Большой год 2017\На сайт\01.12.2017 БГ на сайт\Малый зуек, В. Рузов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r="20999"/>
          <a:stretch/>
        </p:blipFill>
        <p:spPr bwMode="auto">
          <a:xfrm>
            <a:off x="7172508" y="1295723"/>
            <a:ext cx="1816919" cy="2434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884506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7110" y="3722417"/>
            <a:ext cx="1204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Михайлюк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4" y="-28930"/>
            <a:ext cx="91821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46902"/>
            <a:ext cx="32555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Большой год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9792" y="828221"/>
            <a:ext cx="3283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Красная книга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3" name="Picture 2" descr="H:\Большой год 2017\На сайт\03.05.2017 БГ на сайт\Огарь, Г. Михайлюк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90" y="2129366"/>
            <a:ext cx="2791016" cy="1689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:\Большой год 2017\Зяткина Г\Огарь\3\DSCN97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206" y="2129366"/>
            <a:ext cx="2558879" cy="1973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:\Большой год 2017\Зяткина Г\Огарь\2\DSCN0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074" y="4168966"/>
            <a:ext cx="2736304" cy="2052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110149" y="6215406"/>
            <a:ext cx="936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Г. </a:t>
            </a:r>
            <a:r>
              <a:rPr lang="ru-RU" sz="1400" dirty="0" err="1">
                <a:solidFill>
                  <a:schemeClr val="accent5">
                    <a:lumMod val="75000"/>
                  </a:schemeClr>
                </a:solidFill>
              </a:rPr>
              <a:t>Зяткина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124" name="Picture 4" descr="H:\Большой год 2017\Михайлюк Г\Огарь\DSC_010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15181"/>
          <a:stretch/>
        </p:blipFill>
        <p:spPr bwMode="auto">
          <a:xfrm>
            <a:off x="232276" y="4257626"/>
            <a:ext cx="2833844" cy="2004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047110" y="6190946"/>
            <a:ext cx="11525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Г. </a:t>
            </a:r>
            <a:r>
              <a:rPr lang="ru-RU" sz="1400" dirty="0" err="1">
                <a:solidFill>
                  <a:schemeClr val="accent5">
                    <a:lumMod val="75000"/>
                  </a:schemeClr>
                </a:solidFill>
              </a:rPr>
              <a:t>Михайлюк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125" name="Picture 5" descr="H:\Большой год 2017\Рузов Д\Огарь\082_Огарь_06.05_Гибридные очистные_RDV_581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0" t="14987" r="15524" b="10660"/>
          <a:stretch/>
        </p:blipFill>
        <p:spPr bwMode="auto">
          <a:xfrm>
            <a:off x="6156176" y="4136237"/>
            <a:ext cx="2656426" cy="2085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:\Большой год 2017\Рузов Д\Огарь\RDV_26.07.17_19-11-57_RDV_46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273" y="2060848"/>
            <a:ext cx="2957099" cy="1969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030613" y="6107773"/>
            <a:ext cx="776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Д.Рузов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949392" y="1536107"/>
            <a:ext cx="9466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dirty="0" err="1">
                <a:solidFill>
                  <a:srgbClr val="4BACC6">
                    <a:lumMod val="75000"/>
                  </a:srgbClr>
                </a:solidFill>
              </a:rPr>
              <a:t>Огарь</a:t>
            </a:r>
            <a:endParaRPr lang="ru-RU" sz="2400" dirty="0">
              <a:solidFill>
                <a:srgbClr val="4BACC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575673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4" y="-28930"/>
            <a:ext cx="91821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23096"/>
            <a:ext cx="32555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Большой год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59832" y="837329"/>
            <a:ext cx="32831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Красная книга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2891" y="1514861"/>
            <a:ext cx="14365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</a:rPr>
              <a:t>Гуменник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10" y="2106031"/>
            <a:ext cx="2521606" cy="157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59708" y="3581560"/>
            <a:ext cx="936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Г. </a:t>
            </a:r>
            <a:r>
              <a:rPr lang="ru-RU" sz="1400" dirty="0" err="1">
                <a:solidFill>
                  <a:schemeClr val="accent5">
                    <a:lumMod val="75000"/>
                  </a:schemeClr>
                </a:solidFill>
              </a:rPr>
              <a:t>Зяткина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9675"/>
            <a:ext cx="2664296" cy="2147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95595" y="6120368"/>
            <a:ext cx="13761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Е. </a:t>
            </a:r>
            <a:r>
              <a:rPr lang="ru-RU" sz="1400" dirty="0" err="1">
                <a:solidFill>
                  <a:schemeClr val="accent5">
                    <a:lumMod val="75000"/>
                  </a:schemeClr>
                </a:solidFill>
              </a:rPr>
              <a:t>Поликаркина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H:\Большой год 2017\Павлов С.(Самара)\2017\Европейский тювик\европейский тювик охотится за береговушками и их слетками2 Рождественская воложка 14072017г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 r="16075"/>
          <a:stretch/>
        </p:blipFill>
        <p:spPr bwMode="auto">
          <a:xfrm>
            <a:off x="7236296" y="2005186"/>
            <a:ext cx="1638300" cy="1722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Большой год 2017\Павлов С.(Самара)\2017\Европейский тювик\6 Вот она! Атака Европейский тювик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34" t="11417" r="29917"/>
          <a:stretch/>
        </p:blipFill>
        <p:spPr bwMode="auto">
          <a:xfrm>
            <a:off x="5220072" y="1999287"/>
            <a:ext cx="1800200" cy="1722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Большой год 2017\Павлов С.(Самара)\2017\Европейский тювик\Европейский тювик охотится на ящнриц Воложка в р с Выползово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7" r="18884"/>
          <a:stretch/>
        </p:blipFill>
        <p:spPr bwMode="auto">
          <a:xfrm>
            <a:off x="3269097" y="1961173"/>
            <a:ext cx="1693829" cy="1703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Большой год 2017\Павлов С.(Самара)\2017\Европейский тювик\тювик2 Выползово 13 мая 201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8" t="5763" r="25423" b="15680"/>
          <a:stretch/>
        </p:blipFill>
        <p:spPr bwMode="auto">
          <a:xfrm>
            <a:off x="3269097" y="4136008"/>
            <a:ext cx="1693829" cy="1888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62629" y="1513781"/>
            <a:ext cx="2760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Европейский </a:t>
            </a:r>
            <a:r>
              <a:rPr lang="ru-RU" sz="2400" dirty="0" err="1" smtClean="0">
                <a:solidFill>
                  <a:schemeClr val="accent5">
                    <a:lumMod val="75000"/>
                  </a:schemeClr>
                </a:solidFill>
              </a:rPr>
              <a:t>тювик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0072" y="3686461"/>
            <a:ext cx="1643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С. Павлов (Самара)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19527" y="5971365"/>
            <a:ext cx="16433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С. Павлов (Самара)</a:t>
            </a:r>
          </a:p>
        </p:txBody>
      </p:sp>
      <p:pic>
        <p:nvPicPr>
          <p:cNvPr id="1031" name="Picture 7" descr="H:\Большой год 2017\Шебаршенко В\Европейский тювик\IMG_3990тювик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80" t="21065" r="13488"/>
          <a:stretch/>
        </p:blipFill>
        <p:spPr bwMode="auto">
          <a:xfrm>
            <a:off x="6942918" y="4247858"/>
            <a:ext cx="1924013" cy="1712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:\Большой год 2017\Шебаршенко В\Европейский тювик\IMG_4372тюс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75" t="15455" r="23445" b="20093"/>
          <a:stretch/>
        </p:blipFill>
        <p:spPr bwMode="auto">
          <a:xfrm>
            <a:off x="4984897" y="4221089"/>
            <a:ext cx="1958021" cy="1766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328895" y="5893867"/>
            <a:ext cx="1382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В.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Шебаршенко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454986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4" y="-28930"/>
            <a:ext cx="91821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-23096"/>
            <a:ext cx="32555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Большой год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36654" y="812445"/>
            <a:ext cx="32831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Красная книга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6216" y="1473506"/>
            <a:ext cx="2013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Кудрявый пеликан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291" name="Picture 3" descr="H:\Большой год 2017\Петрова Р\Кудрявый пеликан\23893793187_bcc0f202b2_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31166" b="19799"/>
          <a:stretch/>
        </p:blipFill>
        <p:spPr bwMode="auto">
          <a:xfrm>
            <a:off x="224006" y="908720"/>
            <a:ext cx="2435230" cy="1868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:\Большой год 2017\Петрова Р\Кудрявый пеликан\26982696149_5eea2c9402_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2" r="26072" b="9722"/>
          <a:stretch/>
        </p:blipFill>
        <p:spPr bwMode="auto">
          <a:xfrm>
            <a:off x="224006" y="2852936"/>
            <a:ext cx="2435230" cy="1942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H:\Большой год 2017\Петрова Р\Кудрявый пеликан\38727479282_eb7068e51f_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3" t="20138" r="25074"/>
          <a:stretch/>
        </p:blipFill>
        <p:spPr bwMode="auto">
          <a:xfrm>
            <a:off x="178405" y="4822056"/>
            <a:ext cx="2526432" cy="1807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:\Большой год 2017\Петрова Р\Кудрявый пеликан\38727480882_3de6507cd2_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8" r="26435" b="14508"/>
          <a:stretch/>
        </p:blipFill>
        <p:spPr bwMode="auto">
          <a:xfrm>
            <a:off x="6483326" y="2851190"/>
            <a:ext cx="2349515" cy="1761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H:\Большой год 2017\Петрова Р\Кудрявый пеликан\38727482512_a367a2e02c_o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b="16831"/>
          <a:stretch/>
        </p:blipFill>
        <p:spPr bwMode="auto">
          <a:xfrm>
            <a:off x="2820177" y="4367483"/>
            <a:ext cx="3516097" cy="1959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:\Большой год 2017\Петрова Р\Кудрявый пеликан\38727484582_52c59273d0_o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r="30833" b="14758"/>
          <a:stretch/>
        </p:blipFill>
        <p:spPr bwMode="auto">
          <a:xfrm>
            <a:off x="6483326" y="867527"/>
            <a:ext cx="2283822" cy="1950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H:\Большой год 2017\Петрова Р\Кудрявый пеликан\38727486732_e1faf0eaa1_o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0" r="12017" b="22162"/>
          <a:stretch/>
        </p:blipFill>
        <p:spPr bwMode="auto">
          <a:xfrm>
            <a:off x="3122551" y="2132070"/>
            <a:ext cx="2860383" cy="2142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09950" y="6326684"/>
            <a:ext cx="976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Р. Петрова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298" name="Picture 10" descr="H:\Большой год 2017\Петрова Р\Кудрявый пеликан\26982698059_da8b5f7e8a_o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r="33334" b="15349"/>
          <a:stretch/>
        </p:blipFill>
        <p:spPr bwMode="auto">
          <a:xfrm>
            <a:off x="6572411" y="4664002"/>
            <a:ext cx="2313307" cy="1816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759557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4825" y="1505270"/>
            <a:ext cx="24389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Серый сорокопут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3310" y="3986577"/>
            <a:ext cx="936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Г.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Зяткина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30428" y="856599"/>
            <a:ext cx="3283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Красная книга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9050" y="0"/>
            <a:ext cx="32555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Большой год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25786" y="558924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662960" y="1450484"/>
            <a:ext cx="2581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Белощекая крачка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146" name="Picture 2" descr="H:\Большой год 2017\На сайт\03.03.2017 БГ на сайт\Серый сорокопут, Г. Зяткин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83" b="7408"/>
          <a:stretch/>
        </p:blipFill>
        <p:spPr bwMode="auto">
          <a:xfrm>
            <a:off x="287801" y="1912149"/>
            <a:ext cx="2152857" cy="2078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:\Большой год 2017\Михайлюк Д\Серый сорокопут\2\DSC_02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0" r="6842"/>
          <a:stretch/>
        </p:blipFill>
        <p:spPr bwMode="auto">
          <a:xfrm>
            <a:off x="169498" y="4434237"/>
            <a:ext cx="2602301" cy="1933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25078" y="6286076"/>
            <a:ext cx="1204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Михайлюк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148" name="Picture 4" descr="H:\Большой год 2017\Михайлюк Г\Серый сорокопут\DSC_00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" r="38057" b="21983"/>
          <a:stretch/>
        </p:blipFill>
        <p:spPr bwMode="auto">
          <a:xfrm>
            <a:off x="2470255" y="1884416"/>
            <a:ext cx="2317162" cy="21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937482" y="3990974"/>
            <a:ext cx="11525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Г.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Михайлюк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149" name="Picture 5" descr="H:\Большой год 2017\Михайлюк Д\Серый сорокопут\2\DSC_021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3"/>
          <a:stretch/>
        </p:blipFill>
        <p:spPr bwMode="auto">
          <a:xfrm>
            <a:off x="2661777" y="4298752"/>
            <a:ext cx="2490836" cy="1987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:\Большой год 2017\Рузов Д\Белощекая крачка\RDV_31.07.17_18-21-21_RDV_54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203" y="4378391"/>
            <a:ext cx="3055073" cy="2029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875732" y="6286076"/>
            <a:ext cx="816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Рузов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151" name="Picture 7" descr="H:\Большой год 2017\Шебаршенко В\Белощекая крачка\IMG_5207а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3" t="-2011" r="16538" b="13160"/>
          <a:stretch/>
        </p:blipFill>
        <p:spPr bwMode="auto">
          <a:xfrm>
            <a:off x="5854968" y="1892415"/>
            <a:ext cx="2197783" cy="2104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301441" y="3912285"/>
            <a:ext cx="1382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В.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Шебаршенко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482174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21169" y="6399958"/>
            <a:ext cx="936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Г.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Зяткина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1424" y="6276952"/>
            <a:ext cx="8162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Рузов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276"/>
            <a:ext cx="91821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1204" y="-12276"/>
            <a:ext cx="32555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Большой год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04314" y="837361"/>
            <a:ext cx="3283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Красная книга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4505" y="1409142"/>
            <a:ext cx="2029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Усатая синица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0" name="Picture 2" descr="H:\Большой год 2017\Зяткина Г\Усатая синица\DSCN89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78"/>
          <a:stretch/>
        </p:blipFill>
        <p:spPr bwMode="auto">
          <a:xfrm>
            <a:off x="3029909" y="4707931"/>
            <a:ext cx="2918674" cy="1739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Большой год 2017\Гаранина Л\Усатая синица\IMG_0005л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6" b="4971"/>
          <a:stretch/>
        </p:blipFill>
        <p:spPr bwMode="auto">
          <a:xfrm>
            <a:off x="4489246" y="1952529"/>
            <a:ext cx="1512452" cy="2418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Большой год 2017\Гаранина Л\Усатая синица\IMG_0008л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6" r="11066"/>
          <a:stretch/>
        </p:blipFill>
        <p:spPr bwMode="auto">
          <a:xfrm>
            <a:off x="2892507" y="1911320"/>
            <a:ext cx="1423996" cy="2459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28421" y="4400154"/>
            <a:ext cx="1087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Л. Гаранина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3" name="Picture 5" descr="H:\Большой год 2017\Рузов Д\Усатая синица\2\1\RDV_24.07.17_19-53-05_RDV_43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9" y="913137"/>
            <a:ext cx="2478460" cy="1652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:\Большой год 2017\Рузов Д\Усатая синица\1\099_Усатая синица_16.07_Лопатино_RDV_368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46" y="2725541"/>
            <a:ext cx="2511921" cy="16746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:\Большой год 2017\Рузов Д\Усатая синица\1\RDV_16.07.17_13-23-50_RDV_368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46" y="4572230"/>
            <a:ext cx="2491036" cy="1660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:\Большой год 2017\Рузов Д\Усатая синица\1\099_Усатая синица_16.07_Лопатино_RDV_365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b="6986"/>
          <a:stretch/>
        </p:blipFill>
        <p:spPr bwMode="auto">
          <a:xfrm>
            <a:off x="6414617" y="4531673"/>
            <a:ext cx="2441351" cy="1701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:\Большой год 2017\Рузов Д\Усатая синица\1\099_Усатая синица_16.07_Лопатино_RDV_366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944" y="2767972"/>
            <a:ext cx="2502024" cy="1668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:\Большой год 2017\Рузов Д\Усатая синица\1\RDV_16.07.17_13-16-42_RDV_364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94654"/>
            <a:ext cx="2555776" cy="1703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236296" y="6184514"/>
            <a:ext cx="8162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Д. </a:t>
            </a:r>
            <a:r>
              <a:rPr lang="ru-RU" sz="1400" dirty="0" err="1">
                <a:solidFill>
                  <a:schemeClr val="accent5">
                    <a:lumMod val="75000"/>
                  </a:schemeClr>
                </a:solidFill>
              </a:rPr>
              <a:t>Рузов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12971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276"/>
            <a:ext cx="91821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29763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Большой год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19242" y="829099"/>
            <a:ext cx="32831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Красная книга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44650" y="1389747"/>
            <a:ext cx="1232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Пеганка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170" name="Picture 2" descr="H:\Большой год 2017\Поликаркина Е\Пеганка\1\DSCN05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9" t="5695" r="37331" b="57082"/>
          <a:stretch/>
        </p:blipFill>
        <p:spPr bwMode="auto">
          <a:xfrm>
            <a:off x="253022" y="1887626"/>
            <a:ext cx="2533650" cy="1928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H:\Большой год 2017\Поликаркина Е\Пеганка\2\DSCN11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39" r="16736" b="8472"/>
          <a:stretch/>
        </p:blipFill>
        <p:spPr bwMode="auto">
          <a:xfrm>
            <a:off x="3793207" y="4049241"/>
            <a:ext cx="4998377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:\Большой год 2017\Рузов Д\Пеганка\063_Пеганка_29.04_Поля за кладбищем ниж.Санчелеево_RDV_48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94" y="4104903"/>
            <a:ext cx="3492019" cy="2325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H:\Большой год 2017\Поликаркина Е\Пеганка\3\DSCN131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4" t="21769" b="8868"/>
          <a:stretch/>
        </p:blipFill>
        <p:spPr bwMode="auto">
          <a:xfrm>
            <a:off x="6412149" y="1808134"/>
            <a:ext cx="2343964" cy="2008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88196" y="6312187"/>
            <a:ext cx="816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Рузов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08138" y="3789009"/>
            <a:ext cx="1376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Е.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Поликаркина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43119" y="6312187"/>
            <a:ext cx="13761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Е. </a:t>
            </a:r>
            <a:r>
              <a:rPr lang="ru-RU" sz="1400" dirty="0" err="1">
                <a:solidFill>
                  <a:schemeClr val="accent5">
                    <a:lumMod val="75000"/>
                  </a:schemeClr>
                </a:solidFill>
              </a:rPr>
              <a:t>Поликаркина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176" name="Picture 8" descr="C:\Users\Archi43\Desktop\Редкий кадр\Пеганка (молодая), Е. Поликаркин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210" y="1888768"/>
            <a:ext cx="2786436" cy="1939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806494"/>
      </p:ext>
    </p:extLst>
  </p:cSld>
  <p:clrMapOvr>
    <a:masterClrMapping/>
  </p:clrMapOvr>
  <p:transition spd="med">
    <p:randomBa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32555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Большой год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59832" y="861626"/>
            <a:ext cx="32831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Красная книга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63516" y="1556742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Сапсан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3" name="Picture 5" descr="H:\Большой год 2017\Шебаршенко В\Сапсан\2\IMG_4314ав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907" r="20024" b="14612"/>
          <a:stretch/>
        </p:blipFill>
        <p:spPr bwMode="auto">
          <a:xfrm>
            <a:off x="6684216" y="2809900"/>
            <a:ext cx="2118438" cy="1915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:\Большой год 2017\Шебаршенко В\Сапсан\2\IMG_4328ав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25" r="26501" b="13232"/>
          <a:stretch/>
        </p:blipFill>
        <p:spPr bwMode="auto">
          <a:xfrm>
            <a:off x="6710879" y="4725144"/>
            <a:ext cx="2091774" cy="1998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:\Большой год 2017\Шебаршенко В\Сапсан\2\IMG_4329авс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1" r="19768"/>
          <a:stretch/>
        </p:blipFill>
        <p:spPr bwMode="auto">
          <a:xfrm>
            <a:off x="6570983" y="951584"/>
            <a:ext cx="2223479" cy="1858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:\Большой год 2017\Шебаршенко В\Сапсан\1\IMG_1614а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t="25186" r="28196" b="15397"/>
          <a:stretch/>
        </p:blipFill>
        <p:spPr bwMode="auto">
          <a:xfrm>
            <a:off x="251520" y="2924944"/>
            <a:ext cx="6348730" cy="3799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:\Большой год 2017\Шебаршенко В\Сапсан\1\IMG_1560сокол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075"/>
          <a:stretch/>
        </p:blipFill>
        <p:spPr bwMode="auto">
          <a:xfrm>
            <a:off x="251520" y="923949"/>
            <a:ext cx="2160240" cy="1982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83229" y="2326184"/>
            <a:ext cx="1382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В.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Шебаршенко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560573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76392" y="6396334"/>
            <a:ext cx="3105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Обыкновенный ремез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29763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Большой год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76392" y="828536"/>
            <a:ext cx="32831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Красная книга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84" y="1700808"/>
            <a:ext cx="3749967" cy="3171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1305588"/>
            <a:ext cx="1936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Кулик-сорока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5301208"/>
            <a:ext cx="10871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Л. Гаранина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00038"/>
            <a:ext cx="3781560" cy="298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343064" y="1305589"/>
            <a:ext cx="1858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Малая чайка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27068" y="4564985"/>
            <a:ext cx="936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Г. </a:t>
            </a:r>
            <a:r>
              <a:rPr lang="ru-RU" sz="1400" dirty="0" err="1">
                <a:solidFill>
                  <a:schemeClr val="accent5">
                    <a:lumMod val="75000"/>
                  </a:schemeClr>
                </a:solidFill>
              </a:rPr>
              <a:t>Зяткина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195" name="Picture 3" descr="H:\Большой год 2017\Гаранина Л\Обыкновенный ремез\IMG_0018л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771" y="3789040"/>
            <a:ext cx="3215529" cy="2661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721741"/>
      </p:ext>
    </p:extLst>
  </p:cSld>
  <p:clrMapOvr>
    <a:masterClrMapping/>
  </p:clrMapOvr>
  <p:transition spd="med">
    <p:randomBa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33326" y="2060847"/>
            <a:ext cx="936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Г. </a:t>
            </a:r>
            <a:r>
              <a:rPr lang="ru-RU" sz="1400" dirty="0" err="1" smtClean="0"/>
              <a:t>Зяткина</a:t>
            </a:r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3" y="0"/>
            <a:ext cx="9161462" cy="83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4564" y="0"/>
            <a:ext cx="32555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Большой год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9832" y="830451"/>
            <a:ext cx="3283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Красная книга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86139" y="1385126"/>
            <a:ext cx="3162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Черногол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овый хохотун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 descr="H:\Большой год 2017\Гаранина Л\Черноголовый хохотун\IMG_0224л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3" t="10927" r="14322" b="18879"/>
          <a:stretch/>
        </p:blipFill>
        <p:spPr bwMode="auto">
          <a:xfrm>
            <a:off x="242886" y="1049748"/>
            <a:ext cx="2740160" cy="2414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34167" y="3343964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Л. Гаранина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5" name="Picture 3" descr="H:\Большой год 2017\Зяткина Г\Черноголовый хохотун\2\DSCN05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707" y="933450"/>
            <a:ext cx="2085842" cy="1564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Большой год 2017\Зяткина Г\Черноголовый хохотун\2\DSCN0589 - копия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3"/>
          <a:stretch/>
        </p:blipFill>
        <p:spPr bwMode="auto">
          <a:xfrm>
            <a:off x="6659707" y="2542044"/>
            <a:ext cx="2055841" cy="1898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:\Большой год 2017\Зяткина Г\Черноголовый хохотун\2\DSCN0591 - копия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8"/>
          <a:stretch/>
        </p:blipFill>
        <p:spPr bwMode="auto">
          <a:xfrm>
            <a:off x="3330388" y="1846791"/>
            <a:ext cx="2673777" cy="2628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:\Большой год 2017\Зяткина Г\Черноголовый хохотун\3\DSCN067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18"/>
          <a:stretch/>
        </p:blipFill>
        <p:spPr bwMode="auto">
          <a:xfrm>
            <a:off x="3251007" y="4475253"/>
            <a:ext cx="5546184" cy="2080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36088" y="6449036"/>
            <a:ext cx="936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Г.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Зяткина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80" name="Picture 8" descr="H:\Большой год 2017\На сайт\02.10.2017 БГ на сайт\Черноголовый хохотун, Е. Поликаркина (2)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9" r="6989"/>
          <a:stretch/>
        </p:blipFill>
        <p:spPr bwMode="auto">
          <a:xfrm>
            <a:off x="242885" y="3729407"/>
            <a:ext cx="2785361" cy="2719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22158" y="6335617"/>
            <a:ext cx="1376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Е.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Поликаркина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956777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4" y="-5962"/>
            <a:ext cx="9127951" cy="83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5962"/>
            <a:ext cx="32555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Большой год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72938" y="830451"/>
            <a:ext cx="32831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Красная книга</a:t>
            </a:r>
          </a:p>
        </p:txBody>
      </p:sp>
      <p:pic>
        <p:nvPicPr>
          <p:cNvPr id="4098" name="Picture 2" descr="H:\Большой год 2017\Рузов Д\Степной лунь\RDV_31.07.17_18-53-33_RDV_55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" r="17790"/>
          <a:stretch/>
        </p:blipFill>
        <p:spPr bwMode="auto">
          <a:xfrm>
            <a:off x="225180" y="4307686"/>
            <a:ext cx="2504101" cy="2152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:\Большой год 2017\Рузов Д\Степной лунь\Степной лунь_31.07.17_оз. Типкуль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4" r="3241"/>
          <a:stretch/>
        </p:blipFill>
        <p:spPr bwMode="auto">
          <a:xfrm>
            <a:off x="225180" y="2215315"/>
            <a:ext cx="2455010" cy="2092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7135" y="1495810"/>
            <a:ext cx="25801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Степной лунь и </a:t>
            </a:r>
          </a:p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белощекая крачка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9108" y="6439442"/>
            <a:ext cx="816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Рузов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2862" y="3660444"/>
            <a:ext cx="3251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chemeClr val="accent5">
                    <a:lumMod val="75000"/>
                  </a:schemeClr>
                </a:solidFill>
              </a:rPr>
              <a:t>Чернолобый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 сорокопут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34366" y="3352667"/>
            <a:ext cx="936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Г. </a:t>
            </a:r>
            <a:r>
              <a:rPr lang="ru-RU" sz="1400" dirty="0" err="1">
                <a:solidFill>
                  <a:schemeClr val="accent5">
                    <a:lumMod val="75000"/>
                  </a:schemeClr>
                </a:solidFill>
              </a:rPr>
              <a:t>Зяткина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6387" name="Picture 3" descr="H:\Большой год 2017\Шебаршенко В\Скопа\IMG_5292а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4" t="19323" r="32628" b="21901"/>
          <a:stretch/>
        </p:blipFill>
        <p:spPr bwMode="auto">
          <a:xfrm>
            <a:off x="3011066" y="1495811"/>
            <a:ext cx="2014538" cy="1865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21536" y="895505"/>
            <a:ext cx="956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Скопа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26959" y="3284984"/>
            <a:ext cx="1382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В.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Шебаршенко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6388" name="Picture 4" descr="H:\Большой год 2017\Михайлюк Д\Скопа\DSC_014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5" r="25626"/>
          <a:stretch/>
        </p:blipFill>
        <p:spPr bwMode="auto">
          <a:xfrm>
            <a:off x="5002362" y="1511964"/>
            <a:ext cx="2057400" cy="1849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428974" y="3284984"/>
            <a:ext cx="1204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Михайлюк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6389" name="Picture 5" descr="H:\Большой год 2017\Зяткина Г\Скопа\1\DSCN936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0" t="18544" r="34184" b="13620"/>
          <a:stretch/>
        </p:blipFill>
        <p:spPr bwMode="auto">
          <a:xfrm>
            <a:off x="7059762" y="1511964"/>
            <a:ext cx="1885363" cy="1865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:\Большой год 2017\Зяткина Г\Чернолобый сорокопут\2\DSCN008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2" t="4424" r="8555" b="22008"/>
          <a:stretch/>
        </p:blipFill>
        <p:spPr bwMode="auto">
          <a:xfrm>
            <a:off x="6421536" y="4212798"/>
            <a:ext cx="2161564" cy="2226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H:\Большой год 2017\Зяткина Г\Чернолобый сорокопут\1\DSCN995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8" t="21098" r="24918" b="7032"/>
          <a:stretch/>
        </p:blipFill>
        <p:spPr bwMode="auto">
          <a:xfrm>
            <a:off x="3326959" y="4212799"/>
            <a:ext cx="2419766" cy="2226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562985" y="6430111"/>
            <a:ext cx="936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Г. </a:t>
            </a:r>
            <a:r>
              <a:rPr lang="ru-RU" sz="1400" dirty="0" err="1">
                <a:solidFill>
                  <a:schemeClr val="accent5">
                    <a:lumMod val="75000"/>
                  </a:schemeClr>
                </a:solidFill>
              </a:rPr>
              <a:t>Зяткина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40274"/>
      </p:ext>
    </p:extLst>
  </p:cSld>
  <p:clrMapOvr>
    <a:masterClrMapping/>
  </p:clrMapOvr>
  <p:transition spd="med">
    <p:randomBa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70751" y="1292665"/>
            <a:ext cx="4949321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Видовое разнообразие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(участник, сумевший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сфотографировать наибольшее число видов птиц)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Редкий вид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(участник, сумевший сфотографировать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наибольшее число редких видов или новый вид)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cs typeface="Arial" pitchFamily="34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 Уникальный кадр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(участник, сумевший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сфотографировать самое интересное наблюдение года)</a:t>
            </a:r>
            <a:endParaRPr lang="ru-RU" sz="1400" dirty="0" smtClean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 Птица года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(участник, предоставивший самый интересный фоторепортаж о жизни птицы года –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буроголовой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 гаичке)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cs typeface="Times New Roman" pitchFamily="18" charset="0"/>
              </a:rPr>
              <a:t> Интересное событие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(участник, сумевший сфотографировать необычное событие в жизни птиц)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Случайное фото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cs typeface="Arial" pitchFamily="34" charset="0"/>
            </a:endParaRPr>
          </a:p>
        </p:txBody>
      </p:sp>
      <p:pic>
        <p:nvPicPr>
          <p:cNvPr id="5" name="Picture 2" descr="D:\Yana_work\ZAPOVEDNIKI\Olekminsky\brandbook\power point presentation elements\plate river_lon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0"/>
            <a:ext cx="9180512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2680" y="0"/>
            <a:ext cx="3357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4400" b="1" dirty="0" smtClean="0">
                <a:solidFill>
                  <a:schemeClr val="bg1"/>
                </a:solidFill>
              </a:rPr>
              <a:t>Большой год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838200"/>
            <a:ext cx="3546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Номинации конкурса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33286" y="2510845"/>
            <a:ext cx="1126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Калядина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1200" y="6348455"/>
            <a:ext cx="816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Рузов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22044" y="4380823"/>
            <a:ext cx="936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Г.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Зяткина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6886" y="6367624"/>
            <a:ext cx="1156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А. Гончарова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 descr="H:\Большой год 2017\На сайт\02.012.2017 БГ на сайт\Желтолобая трясогузка, Д. Калядин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" t="12024" r="11006" b="19780"/>
          <a:stretch/>
        </p:blipFill>
        <p:spPr bwMode="auto">
          <a:xfrm>
            <a:off x="5766525" y="838200"/>
            <a:ext cx="3125954" cy="1857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Большой год 2017\На сайт\03.03.2017 БГ на сайт\Свиристель, Г. Зяткин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6"/>
          <a:stretch/>
        </p:blipFill>
        <p:spPr bwMode="auto">
          <a:xfrm>
            <a:off x="5826088" y="2780928"/>
            <a:ext cx="3066391" cy="1768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Большой год 2017\На сайт\03.08.2017 БГ на сайт\Зарянка, А. Гончарова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4" t="24758" r="11053" b="15882"/>
          <a:stretch/>
        </p:blipFill>
        <p:spPr bwMode="auto">
          <a:xfrm>
            <a:off x="269423" y="4962717"/>
            <a:ext cx="2412466" cy="1521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:\Большой год 2017\На сайт\03.12.2017 БГ на сайт\Большой пестры дятел, Д. Рузов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277" y="4891710"/>
            <a:ext cx="2397088" cy="1592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:\Большой год 2017\На сайт\04.03.2017 БГ на сайт\Московка, Д. Кугувалов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2"/>
          <a:stretch/>
        </p:blipFill>
        <p:spPr bwMode="auto">
          <a:xfrm>
            <a:off x="5857884" y="4643446"/>
            <a:ext cx="3033025" cy="1920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25741" y="6483943"/>
            <a:ext cx="1150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Кугувалов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821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7079"/>
            <a:ext cx="32555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Большой год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00916" y="879714"/>
            <a:ext cx="5509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  <a:t>Редкие пролетные виды</a:t>
            </a:r>
            <a:endParaRPr lang="ru-RU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7579" y="6492826"/>
            <a:ext cx="936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Г.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Зяткина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591" y="1458515"/>
            <a:ext cx="2775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solidFill>
                  <a:schemeClr val="accent5">
                    <a:lumMod val="75000"/>
                  </a:schemeClr>
                </a:solidFill>
              </a:rPr>
              <a:t>Краснозобый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 конек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146" name="Picture 2" descr="H:\Большой год 2017\Харьков А\Краснозобый конек\IMG_31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5" t="28155" r="33950" b="28235"/>
          <a:stretch/>
        </p:blipFill>
        <p:spPr bwMode="auto">
          <a:xfrm>
            <a:off x="484720" y="1882716"/>
            <a:ext cx="2451310" cy="2114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:\Большой год 2017\Зяткина Г\Краснозобый конек\1\DSCN87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31" y="4252360"/>
            <a:ext cx="3015698" cy="2261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09873" y="3997340"/>
            <a:ext cx="993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А. Харьков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148" name="Picture 4" descr="H:\Большой год 2017\На сайт\31.10.2017 БГ на сайт\Тулес, Г. Зяткин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84342"/>
            <a:ext cx="3134613" cy="2318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91050" y="1458515"/>
            <a:ext cx="886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solidFill>
                  <a:schemeClr val="accent5">
                    <a:lumMod val="75000"/>
                  </a:schemeClr>
                </a:solidFill>
              </a:rPr>
              <a:t>Тулес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150" name="Picture 6" descr="H:\Большой год 2017\Зяткина Г\Тулес\DSCN053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5433" r="41734"/>
          <a:stretch/>
        </p:blipFill>
        <p:spPr bwMode="auto">
          <a:xfrm>
            <a:off x="7020272" y="1541671"/>
            <a:ext cx="1838469" cy="2428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85234" y="3890300"/>
            <a:ext cx="936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Г.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Зяткина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151" name="Picture 7" descr="H:\Большой год 2017\Гаранина Л\Тулес\IMG_0260л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7" t="10379" r="57927" b="27288"/>
          <a:stretch/>
        </p:blipFill>
        <p:spPr bwMode="auto">
          <a:xfrm>
            <a:off x="3401547" y="4154496"/>
            <a:ext cx="2253812" cy="2359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984874" y="6483760"/>
            <a:ext cx="1087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Л. Гаранина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152" name="Picture 8" descr="H:\Большой год 2017\Зяткина Г\Тулес\DSCN054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3"/>
          <a:stretch/>
        </p:blipFill>
        <p:spPr bwMode="auto">
          <a:xfrm>
            <a:off x="3435083" y="1974994"/>
            <a:ext cx="2922031" cy="1930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124629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078" y="0"/>
            <a:ext cx="32555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Большой год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838061"/>
            <a:ext cx="55097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accent5">
                    <a:lumMod val="75000"/>
                  </a:schemeClr>
                </a:solidFill>
              </a:rPr>
              <a:t>Редкие пролетные виды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12669" y="1464670"/>
            <a:ext cx="1763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Чернозобик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7837" y="3659609"/>
            <a:ext cx="1087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Л. Гаранина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76293" y="3689679"/>
            <a:ext cx="936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Г.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Зяткина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2" descr="H:\Большой год 2017\Гаранина Л\Чернозобик\1\IMG_0085л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0" b="3911"/>
          <a:stretch/>
        </p:blipFill>
        <p:spPr bwMode="auto">
          <a:xfrm>
            <a:off x="406337" y="1954983"/>
            <a:ext cx="2530159" cy="1704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H:\Большой год 2017\Зяткина Г\Чернозобик\1\DSCN08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810" y="1962939"/>
            <a:ext cx="2500840" cy="1704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:\Большой год 2017\Сосновщенко М\Чернозобик\IMG_5062м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0" b="20373"/>
          <a:stretch/>
        </p:blipFill>
        <p:spPr bwMode="auto">
          <a:xfrm>
            <a:off x="6084168" y="4201244"/>
            <a:ext cx="2525739" cy="1776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:\Большой год 2017\Сосновщенко М\Чернозобик\IMG_5060м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1" b="15401"/>
          <a:stretch/>
        </p:blipFill>
        <p:spPr bwMode="auto">
          <a:xfrm>
            <a:off x="3331720" y="4201244"/>
            <a:ext cx="2518660" cy="1780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:\Большой год 2017\Сосновщенко М\Чернозобик\IMG_5048м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37" y="4221088"/>
            <a:ext cx="2572175" cy="1780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51523" y="6083423"/>
            <a:ext cx="1461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М.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Сосновщенко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9" name="Picture 7" descr="H:\Большой год 2017\Зяткина Г\Чернозобик\1\DSCN092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3" b="4084"/>
          <a:stretch/>
        </p:blipFill>
        <p:spPr bwMode="auto">
          <a:xfrm>
            <a:off x="6084168" y="1954983"/>
            <a:ext cx="2500840" cy="1704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190263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6863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05" y="0"/>
            <a:ext cx="32555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Большой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38542" y="841375"/>
            <a:ext cx="55097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accent5">
                    <a:lumMod val="75000"/>
                  </a:schemeClr>
                </a:solidFill>
              </a:rPr>
              <a:t>Редкие пролетные виды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805" y="1552451"/>
            <a:ext cx="3170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Белохвостый песочник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4513" y="3886066"/>
            <a:ext cx="936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Г.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Зяткина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098" name="Picture 2" descr="H:\Большой год 2017\Зяткина Г\Белохвостый песочник\1\DSCN05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4" y="1948312"/>
            <a:ext cx="2673664" cy="2005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:\Большой год 2017\Рузов Д\Белохвостый песочник\110_Белохвостыйпесочник _03.09_Коса Копылово_RDV_0237 (5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9" b="8213"/>
          <a:stretch/>
        </p:blipFill>
        <p:spPr bwMode="auto">
          <a:xfrm>
            <a:off x="273054" y="4252370"/>
            <a:ext cx="2653047" cy="2080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05257" y="6286694"/>
            <a:ext cx="816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Рузов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100" name="Picture 4" descr="H:\Большой год 2017\Поликаркина Е\Краснозобик\2\DSCN059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" t="5284" r="39334" b="39792"/>
          <a:stretch/>
        </p:blipFill>
        <p:spPr bwMode="auto">
          <a:xfrm>
            <a:off x="3194968" y="2014116"/>
            <a:ext cx="2681642" cy="1958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52307" y="1549259"/>
            <a:ext cx="1882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solidFill>
                  <a:schemeClr val="accent5">
                    <a:lumMod val="75000"/>
                  </a:schemeClr>
                </a:solidFill>
              </a:rPr>
              <a:t>Краснозобик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7329" y="3880398"/>
            <a:ext cx="1376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Е.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Поликаркина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101" name="Picture 5" descr="H:\Большой год 2017\Зяткина Г\Краснозобик\1\DSCN104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6" t="14699" r="21444" b="16695"/>
          <a:stretch/>
        </p:blipFill>
        <p:spPr bwMode="auto">
          <a:xfrm>
            <a:off x="3194968" y="4170976"/>
            <a:ext cx="2733545" cy="2161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137325" y="6286695"/>
            <a:ext cx="936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Г. </a:t>
            </a:r>
            <a:r>
              <a:rPr lang="ru-RU" sz="1400" dirty="0" err="1">
                <a:solidFill>
                  <a:schemeClr val="accent5">
                    <a:lumMod val="75000"/>
                  </a:schemeClr>
                </a:solidFill>
              </a:rPr>
              <a:t>Зяткина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2200" y="1486647"/>
            <a:ext cx="2152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Кулик-воробей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980218" y="6286696"/>
            <a:ext cx="936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Г. </a:t>
            </a:r>
            <a:r>
              <a:rPr lang="ru-RU" sz="1400" dirty="0" err="1">
                <a:solidFill>
                  <a:schemeClr val="accent5">
                    <a:lumMod val="75000"/>
                  </a:schemeClr>
                </a:solidFill>
              </a:rPr>
              <a:t>Зяткина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107" name="Picture 11" descr="H:\Большой год 2017\Зяткина Г\Кулик-воробей\5\DSCN121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t="5507" r="10087" b="10560"/>
          <a:stretch/>
        </p:blipFill>
        <p:spPr bwMode="auto">
          <a:xfrm>
            <a:off x="6137079" y="1970784"/>
            <a:ext cx="2622434" cy="2106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:\Большой год 2017\Зяткина Г\Кулик-воробей\2\DSCN069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" r="17809" b="14948"/>
          <a:stretch/>
        </p:blipFill>
        <p:spPr bwMode="auto">
          <a:xfrm>
            <a:off x="6035455" y="4188175"/>
            <a:ext cx="2825681" cy="2160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916017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72" y="0"/>
            <a:ext cx="9186863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9472" y="-13216"/>
            <a:ext cx="32555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Большой год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98" y="2088922"/>
            <a:ext cx="2696766" cy="1916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129" y="2068188"/>
            <a:ext cx="2664022" cy="195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9832" y="1484784"/>
            <a:ext cx="3330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Круглоносый плавунчик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79580" y="841375"/>
            <a:ext cx="55097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accent5">
                    <a:lumMod val="75000"/>
                  </a:schemeClr>
                </a:solidFill>
              </a:rPr>
              <a:t>Редкие пролетные </a:t>
            </a:r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  <a:t>виды</a:t>
            </a:r>
            <a:endParaRPr lang="ru-RU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87" y="2011186"/>
            <a:ext cx="2713037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88996" y="6400189"/>
            <a:ext cx="936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Г. </a:t>
            </a:r>
            <a:r>
              <a:rPr lang="ru-RU" sz="1400" dirty="0" err="1">
                <a:solidFill>
                  <a:schemeClr val="accent5">
                    <a:lumMod val="75000"/>
                  </a:schemeClr>
                </a:solidFill>
              </a:rPr>
              <a:t>Зяткина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126" name="Picture 6" descr="H:\Большой год 2017\Шебаршенко В\Лебедь-кликун\IMG_3678а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0" t="6701" r="38211" b="29931"/>
          <a:stretch/>
        </p:blipFill>
        <p:spPr bwMode="auto">
          <a:xfrm>
            <a:off x="458141" y="4495176"/>
            <a:ext cx="2473077" cy="2003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2943" y="4041599"/>
            <a:ext cx="2163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Лебедь-кликун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3305" y="6428764"/>
            <a:ext cx="1382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В.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Шебаршенко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127" name="Picture 7" descr="H:\Большой год 2017\Зяткина Г\Песчанка\1\DSCN117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401537"/>
            <a:ext cx="2683389" cy="2077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flipH="1">
            <a:off x="5253707" y="4008331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Песчанка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128" name="Picture 8" descr="H:\Большой год 2017\Зяткина Г\Песчанка\1\DSCN112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081" y="4469996"/>
            <a:ext cx="2664570" cy="1998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065785" y="3892572"/>
            <a:ext cx="936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Г. </a:t>
            </a:r>
            <a:r>
              <a:rPr lang="ru-RU" sz="1400" dirty="0" err="1">
                <a:solidFill>
                  <a:schemeClr val="accent5">
                    <a:lumMod val="75000"/>
                  </a:schemeClr>
                </a:solidFill>
              </a:rPr>
              <a:t>Зяткина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93917"/>
      </p:ext>
    </p:extLst>
  </p:cSld>
  <p:clrMapOvr>
    <a:masterClrMapping/>
  </p:clrMapOvr>
  <p:transition spd="med">
    <p:randomBa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73" y="32791"/>
            <a:ext cx="32555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Большой год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1720" y="841152"/>
            <a:ext cx="54845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  <a:t>Редкие зимующие виды</a:t>
            </a:r>
            <a:endParaRPr lang="ru-RU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5138" y="1456705"/>
            <a:ext cx="17841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Лебедь-шипун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4451" y="3859047"/>
            <a:ext cx="993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А. Харьков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87170" y="1418317"/>
            <a:ext cx="94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Вяхирь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15678" y="3993988"/>
            <a:ext cx="1115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Н.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Ремезова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15054" y="3899555"/>
            <a:ext cx="1382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В.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Шебаршенко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220" name="Picture 4" descr="H:\Большой год 2017\Ремезова Н\Вяхирь\P106057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0" t="13333" r="23562" b="2545"/>
          <a:stretch/>
        </p:blipFill>
        <p:spPr bwMode="auto">
          <a:xfrm>
            <a:off x="3249478" y="1784503"/>
            <a:ext cx="2479783" cy="222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H:\Большой год 2017\Михайлюк Д\Обыкновенная зеленушка\1\DSC_92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245" y="4692181"/>
            <a:ext cx="2828491" cy="1688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45669" y="4287532"/>
            <a:ext cx="3055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Обыкновенная зеленушка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9733" y="6357858"/>
            <a:ext cx="1204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Михайлюк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223" name="Picture 7" descr="H:\Большой год 2017\Гаранина Л\Обыкновенный дубонос\1\IMG_0095л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45" y="4533338"/>
            <a:ext cx="2434345" cy="1824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8089" y="4071673"/>
            <a:ext cx="2867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Обыкновенный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дубонос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224" name="Picture 8" descr="H:\Большой год 2017\Харьков А\Лебедь-шипун\3\IMG_768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31" r="61562" b="27561"/>
          <a:stretch/>
        </p:blipFill>
        <p:spPr bwMode="auto">
          <a:xfrm>
            <a:off x="245325" y="1818427"/>
            <a:ext cx="2483727" cy="204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H:\Большой год 2017\Шебаршенко В\Рогатый жаворонок\_MG_6941а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2" t="26234" r="36299" b="31218"/>
          <a:stretch/>
        </p:blipFill>
        <p:spPr bwMode="auto">
          <a:xfrm>
            <a:off x="6242295" y="1883393"/>
            <a:ext cx="2307533" cy="2027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83630" y="6324743"/>
            <a:ext cx="1087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Л. Гаранина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226" name="Picture 10" descr="C:\Users\Archi43\Desktop\Редкий кадр\Сизая чайка, Г. Зяткина 3.12.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295" y="4506948"/>
            <a:ext cx="2446390" cy="1834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177018" y="1456705"/>
            <a:ext cx="2339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Рогатый жаворонок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10214" y="4207332"/>
            <a:ext cx="1490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Сизая чайка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68221" y="6227211"/>
            <a:ext cx="936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Г.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Зяткина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497278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73" y="32791"/>
            <a:ext cx="32555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Большой год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1720" y="841152"/>
            <a:ext cx="54845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  <a:t>Редкие зимующие виды</a:t>
            </a:r>
            <a:endParaRPr lang="ru-RU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34" b="13199"/>
          <a:stretch/>
        </p:blipFill>
        <p:spPr bwMode="auto">
          <a:xfrm>
            <a:off x="282921" y="1987724"/>
            <a:ext cx="1962208" cy="1895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" r="20885"/>
          <a:stretch/>
        </p:blipFill>
        <p:spPr bwMode="auto">
          <a:xfrm>
            <a:off x="1264025" y="3284984"/>
            <a:ext cx="1619986" cy="1635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/>
          <a:stretch/>
        </p:blipFill>
        <p:spPr bwMode="auto">
          <a:xfrm>
            <a:off x="308495" y="4688763"/>
            <a:ext cx="1656184" cy="17170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357" y="1549038"/>
            <a:ext cx="2701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Обыкновенная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пустельга 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2" t="31104" r="36265" b="33347"/>
          <a:stretch/>
        </p:blipFill>
        <p:spPr bwMode="auto">
          <a:xfrm>
            <a:off x="6394958" y="2038132"/>
            <a:ext cx="1752042" cy="1742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75941" y="1625762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Хохлатый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жаворонок</a:t>
            </a: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58" b="10784"/>
          <a:stretch/>
        </p:blipFill>
        <p:spPr bwMode="auto">
          <a:xfrm>
            <a:off x="3423941" y="4012435"/>
            <a:ext cx="1971282" cy="1632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6956" y="6399727"/>
            <a:ext cx="115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Г.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Зяткина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7412"/>
          <a:stretch/>
        </p:blipFill>
        <p:spPr bwMode="auto">
          <a:xfrm>
            <a:off x="3423941" y="2047956"/>
            <a:ext cx="1939782" cy="1690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83853" y="1555026"/>
            <a:ext cx="2419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Черноголовый хохотун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3459" y="5923334"/>
            <a:ext cx="1320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В. Гаврилов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39369" y="3733604"/>
            <a:ext cx="133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А. Резванов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153" name="Picture 9" descr="H:\Большой год 2016\Зяткина Г\Крапивник\DSCN084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44"/>
          <a:stretch/>
        </p:blipFill>
        <p:spPr bwMode="auto">
          <a:xfrm>
            <a:off x="6394958" y="4590419"/>
            <a:ext cx="1752042" cy="173934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2" name="TextBox 11"/>
          <p:cNvSpPr txBox="1"/>
          <p:nvPr/>
        </p:nvSpPr>
        <p:spPr>
          <a:xfrm>
            <a:off x="6735215" y="6309320"/>
            <a:ext cx="115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Г.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Зяткина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84271" y="4221088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Крапивник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314061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" y="0"/>
            <a:ext cx="9139883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0638" y="15359"/>
            <a:ext cx="32555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Большой год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17393" y="859026"/>
            <a:ext cx="47246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  <a:t>Интересное событие</a:t>
            </a:r>
            <a:endParaRPr lang="ru-RU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126" name="Picture 6" descr="C:\Users\Archi43\Desktop\Редкий кадр\Черноголовый щегол, Л. Гаранина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780" y="3545413"/>
            <a:ext cx="3760358" cy="302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Archi43\Desktop\Редкий кадр\Черноголовый щегол, Л. Гаранина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71" y="3455631"/>
            <a:ext cx="2843951" cy="311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Archi43\Desktop\Редкий кадр\Черноголовый щегол, Л. Гаранина (6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71" y="1549262"/>
            <a:ext cx="2783626" cy="1758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C:\Users\Archi43\Desktop\Редкий кадр\Черноголовый щегол, Л. Гаранина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888" y="2780928"/>
            <a:ext cx="1897724" cy="1766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C:\Users\Archi43\Desktop\Редкий кадр\Черноголовый щегол, Л. Гаранина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888" y="4685237"/>
            <a:ext cx="1923603" cy="1865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73815" y="1424335"/>
            <a:ext cx="2962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Черноголовый щегол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793" y="3237636"/>
            <a:ext cx="1087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Л. Гаранина</a:t>
            </a:r>
            <a:endParaRPr lang="ru-RU" sz="1400" dirty="0"/>
          </a:p>
        </p:txBody>
      </p:sp>
      <p:pic>
        <p:nvPicPr>
          <p:cNvPr id="5135" name="Picture 15" descr="H:\Большой год 2017\Гаранина Л\Черноголовый щегол\12\3\IMG_0112л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0"/>
          <a:stretch/>
        </p:blipFill>
        <p:spPr bwMode="auto">
          <a:xfrm>
            <a:off x="7003404" y="841772"/>
            <a:ext cx="1876733" cy="1939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:\Большой год 2017\Гаранина Л\Черноголовый щегол\12\3\IMG_0090л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4" b="15525"/>
          <a:stretch/>
        </p:blipFill>
        <p:spPr bwMode="auto">
          <a:xfrm>
            <a:off x="3341907" y="1886000"/>
            <a:ext cx="3426103" cy="1378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79381"/>
      </p:ext>
    </p:extLst>
  </p:cSld>
  <p:clrMapOvr>
    <a:masterClrMapping/>
  </p:clrMapOvr>
  <p:transition spd="med">
    <p:randomBa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32555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Большой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841375"/>
            <a:ext cx="47246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accent5">
                    <a:lumMod val="75000"/>
                  </a:schemeClr>
                </a:solidFill>
              </a:rPr>
              <a:t>Интересное событие</a:t>
            </a:r>
          </a:p>
        </p:txBody>
      </p:sp>
      <p:pic>
        <p:nvPicPr>
          <p:cNvPr id="6148" name="Picture 4" descr="C:\Users\Archi43\Desktop\Редкий кадр\Кряква, А. Гончарова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43" r="22836"/>
          <a:stretch/>
        </p:blipFill>
        <p:spPr bwMode="auto">
          <a:xfrm>
            <a:off x="611560" y="1549261"/>
            <a:ext cx="3959646" cy="4710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rchi43\Desktop\Редкий кадр\Кряква, А. Гончарова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72" t="3794" r="31254"/>
          <a:stretch/>
        </p:blipFill>
        <p:spPr bwMode="auto">
          <a:xfrm>
            <a:off x="5220072" y="1586500"/>
            <a:ext cx="3212559" cy="4673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51920" y="6376894"/>
            <a:ext cx="1241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А. Гончарова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54299" y="6223006"/>
            <a:ext cx="10967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Кряква</a:t>
            </a:r>
          </a:p>
        </p:txBody>
      </p:sp>
    </p:spTree>
    <p:extLst>
      <p:ext uri="{BB962C8B-B14F-4D97-AF65-F5344CB8AC3E}">
        <p14:creationId xmlns:p14="http://schemas.microsoft.com/office/powerpoint/2010/main" val="943769235"/>
      </p:ext>
    </p:extLst>
  </p:cSld>
  <p:clrMapOvr>
    <a:masterClrMapping/>
  </p:clrMapOvr>
  <p:transition spd="med">
    <p:randomBa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14" y="0"/>
            <a:ext cx="91821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0"/>
            <a:ext cx="32555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Большой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980728"/>
            <a:ext cx="3726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Уникальный кадр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" t="5225" r="9337" b="12928"/>
          <a:stretch/>
        </p:blipFill>
        <p:spPr bwMode="auto">
          <a:xfrm>
            <a:off x="467544" y="1709518"/>
            <a:ext cx="3456384" cy="2555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" t="6166" r="10945" b="15235"/>
          <a:stretch/>
        </p:blipFill>
        <p:spPr bwMode="auto">
          <a:xfrm>
            <a:off x="561121" y="4336155"/>
            <a:ext cx="3290799" cy="2286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" t="6422" r="7051" b="10033"/>
          <a:stretch/>
        </p:blipFill>
        <p:spPr bwMode="auto">
          <a:xfrm>
            <a:off x="4695176" y="2204864"/>
            <a:ext cx="3820965" cy="2512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285" r="8403" b="19063"/>
          <a:stretch/>
        </p:blipFill>
        <p:spPr bwMode="auto">
          <a:xfrm>
            <a:off x="4695176" y="4925020"/>
            <a:ext cx="3670301" cy="1384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19263" y="1709518"/>
            <a:ext cx="50221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accent5">
                    <a:lumMod val="75000"/>
                  </a:schemeClr>
                </a:solidFill>
              </a:rPr>
              <a:t>Помошничество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– редкое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явление в жизни птиц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2438" y="6309320"/>
            <a:ext cx="115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Г.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Зяткина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89271"/>
      </p:ext>
    </p:extLst>
  </p:cSld>
  <p:clrMapOvr>
    <a:masterClrMapping/>
  </p:clrMapOvr>
  <p:transition spd="med">
    <p:randomBa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Yana_work\ZAPOVEDNIKI\Olekminsky\brandbook\power point presentation elements\plate river_lon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46268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Большой год 2015</a:t>
            </a:r>
            <a:endParaRPr lang="ru-RU" sz="4400" dirty="0"/>
          </a:p>
        </p:txBody>
      </p:sp>
      <p:pic>
        <p:nvPicPr>
          <p:cNvPr id="71682" name="Picture 2" descr="H:\Большой год 2015\Кугувалов Д\Буроголовая гаичка\0_86d9d_fc61c7c0_orig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528" y="1124744"/>
            <a:ext cx="2664296" cy="2869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3" name="Picture 3" descr="H:\Большой год 2015\Кугувалов Д\Буроголовая гаичка\0_8871a_b479e2c2_orig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491880" y="1268760"/>
            <a:ext cx="1595759" cy="2128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4" name="Picture 4" descr="H:\Большой год 2015\Кугувалов Д\Буроголовая гаичка\0_88715_efe85c25_orig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368169" y="1268760"/>
            <a:ext cx="1569170" cy="2145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5" name="Picture 5" descr="H:\Большой год 2015\Кугувалов Д\Буроголовая гаичка\0_88716_7b6157ff_orig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217869" y="1268760"/>
            <a:ext cx="1584176" cy="2112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6" name="Picture 6" descr="H:\Большой год 2015\Кугувалов Д\Буроголовая гаичка\0_88717_e2034c5e_orig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275856" y="3857683"/>
            <a:ext cx="1980357" cy="1847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7" name="Picture 7" descr="H:\Большой год 2015\Кугувалов Д\Буроголовая гаичка\0_88718_1cfc492a_orig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446948" y="3573016"/>
            <a:ext cx="1598612" cy="2132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8" name="Picture 8" descr="H:\Большой год 2015\Кугувалов Д\Буроголовая гаичка\0_88719_20546233_orig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7271563" y="3647144"/>
            <a:ext cx="1565749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79512" y="4365104"/>
            <a:ext cx="2677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Уникальный</a:t>
            </a:r>
          </a:p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кадр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0310" y="5795979"/>
            <a:ext cx="5338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solidFill>
                  <a:schemeClr val="accent5">
                    <a:lumMod val="75000"/>
                  </a:schemeClr>
                </a:solidFill>
              </a:rPr>
              <a:t>Буроголовая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 гаичка выщипывает дупло для гнезда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25057" y="6318612"/>
            <a:ext cx="14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Кугувалов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Д.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576356"/>
      </p:ext>
    </p:extLst>
  </p:cSld>
  <p:clrMapOvr>
    <a:masterClrMapping/>
  </p:clrMapOvr>
  <p:transition spd="med">
    <p:randomBa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2583"/>
            <a:ext cx="91821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38549"/>
            <a:ext cx="32555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Большой год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72181" y="843958"/>
            <a:ext cx="70861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16000" algn="ctr"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За 5 лет в конкурсе приняли 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участие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более 40 человек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593845" y="3089470"/>
            <a:ext cx="1854108" cy="1600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395037" y="3183343"/>
            <a:ext cx="1697242" cy="1694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39552" y="5106547"/>
            <a:ext cx="1913160" cy="1425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H:\Большой год 2016\Харьков А\Фото автора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0" b="18782"/>
          <a:stretch/>
        </p:blipFill>
        <p:spPr bwMode="auto">
          <a:xfrm>
            <a:off x="5624088" y="1380838"/>
            <a:ext cx="1292300" cy="164511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30" name="Picture 6" descr="H:\Большой год 2016\Лысенко С\Фото автора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8" t="12167" r="29673" b="31183"/>
          <a:stretch/>
        </p:blipFill>
        <p:spPr bwMode="auto">
          <a:xfrm>
            <a:off x="7101785" y="1348541"/>
            <a:ext cx="1508795" cy="162912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1793136" y="4611316"/>
            <a:ext cx="1455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Оксана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Циммер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46930" y="2781693"/>
            <a:ext cx="1595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Семья Гончаровых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15777" y="2944829"/>
            <a:ext cx="1518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Алексей Харьков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296847" y="5251702"/>
            <a:ext cx="2120896" cy="1396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659136" y="6527548"/>
            <a:ext cx="1435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Дмитрий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Рузов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34206" y="2878170"/>
            <a:ext cx="1464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Сергей Лысенко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1964" y="2804280"/>
            <a:ext cx="1394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Галина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Зяткина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0822" y="4742660"/>
            <a:ext cx="1729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Дмитрий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Кугувалов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7272" y="6468269"/>
            <a:ext cx="1737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Елена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Поликаркина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101" name="Picture 5" descr="H:\Большой год 2017\Итоги 2016 года\Фото Шебаршенко В\Зяткина Г (2)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40"/>
          <a:stretch/>
        </p:blipFill>
        <p:spPr bwMode="auto">
          <a:xfrm>
            <a:off x="218377" y="1172862"/>
            <a:ext cx="1361213" cy="1676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Большой год 2017\Итоги 2016 года\Фото Шебаршенко В\Семья Гончаровых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6" t="20616" r="19320"/>
          <a:stretch/>
        </p:blipFill>
        <p:spPr bwMode="auto">
          <a:xfrm>
            <a:off x="1946930" y="1397234"/>
            <a:ext cx="1595758" cy="1407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rchi43\Desktop\20170625_165344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6" r="23249" b="24812"/>
          <a:stretch/>
        </p:blipFill>
        <p:spPr bwMode="auto">
          <a:xfrm>
            <a:off x="7236296" y="3157953"/>
            <a:ext cx="1472942" cy="1914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357295" y="4998379"/>
            <a:ext cx="1477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Дарья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Калядина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6" name="Picture 3" descr="H:\Большой год 2018\Павлов С\Озыв, фото\100_0024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1" t="8234" r="10103" b="40250"/>
          <a:stretch/>
        </p:blipFill>
        <p:spPr bwMode="auto">
          <a:xfrm>
            <a:off x="3673474" y="1300647"/>
            <a:ext cx="1798349" cy="1805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952381" y="3032058"/>
            <a:ext cx="1309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Сергей Павлов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8" name="Picture 4" descr="H:\Большой год 2017\Алмаев М\Фотоавтора\DSCN943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255" y="3300944"/>
            <a:ext cx="1788732" cy="1503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804417" y="4673888"/>
            <a:ext cx="1421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Максим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Алмаев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Picture 2" descr="H:\Большой год 2017\Шендрик А\Отзыв и фото автора\9b0bcd68_o.jpe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06" y="3056188"/>
            <a:ext cx="1278694" cy="18201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3987" y="4743291"/>
            <a:ext cx="1370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Анна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Шендрик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Picture 2" descr="H:\Большой год 2018\Рузова С\Фото и отзыв автора\TNWdtcjAY2w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3" t="11847" r="21266"/>
          <a:stretch/>
        </p:blipFill>
        <p:spPr bwMode="auto">
          <a:xfrm>
            <a:off x="2627784" y="4853647"/>
            <a:ext cx="1671532" cy="1724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818532" y="6526060"/>
            <a:ext cx="1437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Светлана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Рузова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 descr="C:\Users\Archi43\Downloads\ojONdGTi258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7" r="24361" b="31990"/>
          <a:stretch/>
        </p:blipFill>
        <p:spPr bwMode="auto">
          <a:xfrm>
            <a:off x="4525229" y="4951928"/>
            <a:ext cx="1473739" cy="1598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556011" y="6472823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Василий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Рузов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733232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32668" y="841375"/>
            <a:ext cx="3682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  <a:t>Случайное фото</a:t>
            </a:r>
            <a:endParaRPr lang="ru-RU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098" name="Picture 2" descr="C:\Users\Archi43\Desktop\Редкий кадр\Полевой жаворонок (молодой в осеннем пере), Л. Гаранин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9" b="8896"/>
          <a:stretch/>
        </p:blipFill>
        <p:spPr bwMode="auto">
          <a:xfrm>
            <a:off x="1808574" y="1544100"/>
            <a:ext cx="5670843" cy="4981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0" y="0"/>
            <a:ext cx="91821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32555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Большой год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11960" y="6467504"/>
            <a:ext cx="1087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Л. Гаранина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09942845"/>
      </p:ext>
    </p:extLst>
  </p:cSld>
  <p:clrMapOvr>
    <a:masterClrMapping/>
  </p:clrMapOvr>
  <p:transition spd="med">
    <p:randomBa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630" y="877094"/>
            <a:ext cx="5544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225C6C"/>
                </a:solidFill>
              </a:rPr>
              <a:t>Получены новые данные по населению птиц особо охраняемых природных территорий Самарской области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0630" y="2102918"/>
            <a:ext cx="454738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225C6C"/>
                </a:solidFill>
              </a:rPr>
              <a:t>Жигулевский заповедник</a:t>
            </a:r>
          </a:p>
          <a:p>
            <a:r>
              <a:rPr lang="ru-RU" sz="1600" b="1" dirty="0" smtClean="0">
                <a:solidFill>
                  <a:srgbClr val="225C6C"/>
                </a:solidFill>
              </a:rPr>
              <a:t>Национальный парк «Самарская Лука»</a:t>
            </a:r>
          </a:p>
          <a:p>
            <a:r>
              <a:rPr lang="ru-RU" sz="1600" b="1" dirty="0" smtClean="0">
                <a:solidFill>
                  <a:srgbClr val="225C6C"/>
                </a:solidFill>
              </a:rPr>
              <a:t>Ключевые орнитологические территории:</a:t>
            </a:r>
          </a:p>
          <a:p>
            <a:r>
              <a:rPr lang="ru-RU" sz="1600" b="1" dirty="0" smtClean="0">
                <a:solidFill>
                  <a:srgbClr val="225C6C"/>
                </a:solidFill>
              </a:rPr>
              <a:t> </a:t>
            </a:r>
            <a:r>
              <a:rPr lang="ru-RU" sz="1600" b="1" dirty="0" err="1" smtClean="0">
                <a:solidFill>
                  <a:srgbClr val="225C6C"/>
                </a:solidFill>
              </a:rPr>
              <a:t>Сусканский</a:t>
            </a:r>
            <a:r>
              <a:rPr lang="ru-RU" sz="1600" b="1" dirty="0" smtClean="0">
                <a:solidFill>
                  <a:srgbClr val="225C6C"/>
                </a:solidFill>
              </a:rPr>
              <a:t> заказник , </a:t>
            </a:r>
          </a:p>
          <a:p>
            <a:r>
              <a:rPr lang="ru-RU" sz="1600" b="1" dirty="0" smtClean="0">
                <a:solidFill>
                  <a:srgbClr val="225C6C"/>
                </a:solidFill>
              </a:rPr>
              <a:t>Поволжский, Яицкие озера,</a:t>
            </a:r>
          </a:p>
          <a:p>
            <a:r>
              <a:rPr lang="ru-RU" sz="1600" b="1" dirty="0" smtClean="0">
                <a:solidFill>
                  <a:srgbClr val="225C6C"/>
                </a:solidFill>
              </a:rPr>
              <a:t>«</a:t>
            </a:r>
            <a:r>
              <a:rPr lang="ru-RU" sz="1600" b="1" dirty="0" err="1" smtClean="0">
                <a:solidFill>
                  <a:srgbClr val="225C6C"/>
                </a:solidFill>
              </a:rPr>
              <a:t>Рачейский</a:t>
            </a:r>
            <a:r>
              <a:rPr lang="ru-RU" sz="1600" b="1" dirty="0" smtClean="0">
                <a:solidFill>
                  <a:srgbClr val="225C6C"/>
                </a:solidFill>
              </a:rPr>
              <a:t> бор»</a:t>
            </a:r>
            <a:endParaRPr lang="ru-RU" sz="1600" b="1" dirty="0">
              <a:solidFill>
                <a:srgbClr val="225C6C"/>
              </a:solidFill>
            </a:endParaRPr>
          </a:p>
          <a:p>
            <a:r>
              <a:rPr lang="ru-RU" sz="1600" b="1" dirty="0" smtClean="0">
                <a:solidFill>
                  <a:srgbClr val="225C6C"/>
                </a:solidFill>
              </a:rPr>
              <a:t>Памятников природы:</a:t>
            </a:r>
          </a:p>
          <a:p>
            <a:r>
              <a:rPr lang="ru-RU" sz="1600" b="1" dirty="0" smtClean="0">
                <a:solidFill>
                  <a:srgbClr val="225C6C"/>
                </a:solidFill>
              </a:rPr>
              <a:t>Царев курган, Урочище </a:t>
            </a:r>
          </a:p>
          <a:p>
            <a:r>
              <a:rPr lang="ru-RU" sz="1600" b="1" dirty="0" smtClean="0">
                <a:solidFill>
                  <a:srgbClr val="225C6C"/>
                </a:solidFill>
              </a:rPr>
              <a:t>«Сокольи горы и берег Волги </a:t>
            </a:r>
          </a:p>
          <a:p>
            <a:r>
              <a:rPr lang="ru-RU" sz="1600" b="1" dirty="0" smtClean="0">
                <a:solidFill>
                  <a:srgbClr val="225C6C"/>
                </a:solidFill>
              </a:rPr>
              <a:t>между Студеным и </a:t>
            </a:r>
            <a:r>
              <a:rPr lang="ru-RU" sz="1600" b="1" dirty="0" err="1" smtClean="0">
                <a:solidFill>
                  <a:srgbClr val="225C6C"/>
                </a:solidFill>
              </a:rPr>
              <a:t>Коптевым</a:t>
            </a:r>
            <a:r>
              <a:rPr lang="ru-RU" sz="1600" b="1" dirty="0" smtClean="0">
                <a:solidFill>
                  <a:srgbClr val="225C6C"/>
                </a:solidFill>
              </a:rPr>
              <a:t> оврагом»,</a:t>
            </a:r>
            <a:endParaRPr lang="ru-RU" sz="1600" b="1" dirty="0">
              <a:solidFill>
                <a:srgbClr val="225C6C"/>
              </a:solidFill>
            </a:endParaRPr>
          </a:p>
          <a:p>
            <a:r>
              <a:rPr lang="ru-RU" sz="1600" b="1" dirty="0" smtClean="0">
                <a:solidFill>
                  <a:srgbClr val="225C6C"/>
                </a:solidFill>
              </a:rPr>
              <a:t>«Преображенная степь»</a:t>
            </a:r>
            <a:endParaRPr lang="ru-RU" sz="1600" b="1" dirty="0">
              <a:solidFill>
                <a:srgbClr val="225C6C"/>
              </a:solidFill>
            </a:endParaRPr>
          </a:p>
        </p:txBody>
      </p:sp>
      <p:pic>
        <p:nvPicPr>
          <p:cNvPr id="4" name="Picture 2" descr="D:\Yana_work\ZAPOVEDNIKI\Olekminsky\brandbook\power point presentation elements\plate river_lon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33332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Большой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4400" b="1" dirty="0" smtClean="0">
                <a:solidFill>
                  <a:schemeClr val="bg1"/>
                </a:solidFill>
              </a:rPr>
              <a:t>год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14338" name="Picture 2" descr="H:\Большой год 2017\На сайт\31.10.2017 БГ на сайт\Галстучник, Д. Рузов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30" y="4892373"/>
            <a:ext cx="2472243" cy="1648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H:\Большой год 2017\На сайт\31.10.2017 БГ на сайт\Чеглок, А. Харько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607406"/>
            <a:ext cx="2553790" cy="1948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96266" y="6540535"/>
            <a:ext cx="993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А. Харьков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361" y="6533852"/>
            <a:ext cx="816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Рузов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4340" name="Picture 4" descr="H:\Большой год 2017\На сайт\31.05.2017 БГ на сайт\Варакушка, Д. Кугувалов  (2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6"/>
          <a:stretch/>
        </p:blipFill>
        <p:spPr bwMode="auto">
          <a:xfrm>
            <a:off x="6471143" y="877094"/>
            <a:ext cx="2516579" cy="3139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92280" y="3919427"/>
            <a:ext cx="1150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Кугувалов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4341" name="Picture 5" descr="H:\Большой год 2017\На сайт\31.05.2017 БГ на сайт\Горихвостка-чернушка, Л. Гаранин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390" y="1628800"/>
            <a:ext cx="1992639" cy="2387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82474" y="3990737"/>
            <a:ext cx="1087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Л. Гаранина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4342" name="Picture 6" descr="H:\Большой год 2017\На сайт\30.08.2017\Сорока (молодая), Д. Михайлюк 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52" y="4227204"/>
            <a:ext cx="3466962" cy="2306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61534" y="6533851"/>
            <a:ext cx="1204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Михайлюк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Варвара\Desktop\Безымянный-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45119" y="5056702"/>
            <a:ext cx="6768752" cy="1633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094008" y="5301208"/>
            <a:ext cx="46709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</a:rPr>
              <a:t>Спасибо за внимание!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</a:rPr>
              <a:t>Контактный адрес: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</a:rPr>
              <a:t>zhgz@mail.ru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</a:rPr>
              <a:t> </a:t>
            </a: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</a:rPr>
              <a:t>Лебедева Галина Петровна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</a:endParaRPr>
          </a:p>
        </p:txBody>
      </p:sp>
      <p:pic>
        <p:nvPicPr>
          <p:cNvPr id="4" name="Picture 2" descr="D:\Yana_work\ZAPOVEDNIKI\Olekminsky\brandbook\power point presentation elements\plate river_lon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11" y="0"/>
            <a:ext cx="9180512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3357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Большой год</a:t>
            </a:r>
            <a:endParaRPr lang="ru-RU" sz="4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530746" y="1020046"/>
            <a:ext cx="6070998" cy="4036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40" y="-1"/>
            <a:ext cx="35594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Большой год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47664" y="850583"/>
            <a:ext cx="69158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16000" algn="ctr">
              <a:spcBef>
                <a:spcPts val="0"/>
              </a:spcBef>
              <a:buNone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За 5 лет в конкурсе приняли участие более 40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человек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4" name="Picture 6" descr="H:\Большой год 2016\Панина А\Фото автора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5" t="25732" r="23244"/>
          <a:stretch/>
        </p:blipFill>
        <p:spPr bwMode="auto">
          <a:xfrm>
            <a:off x="3293168" y="1277688"/>
            <a:ext cx="1137185" cy="180656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55" name="Picture 7" descr="H:\Большой год 2016\Толстых М\Толстых Макси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432" y="1273718"/>
            <a:ext cx="1295108" cy="181451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82" y="3275356"/>
            <a:ext cx="2201248" cy="1463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444208" y="3275355"/>
            <a:ext cx="2227536" cy="1463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83360" y="2987360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Анастасия Панина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9179" y="4638222"/>
            <a:ext cx="1609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Виталий Гаврилов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1127" y="3042267"/>
            <a:ext cx="1573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Наталья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Ремезова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1937" y="4688225"/>
            <a:ext cx="1737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Дмитрий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Михайлюк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35675" y="4738651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Лариса Гаранина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7783" y="4638221"/>
            <a:ext cx="2073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Владимир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Шебаршенко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122" name="Picture 2" descr="H:\Большой год 2017\Итоги 2016 года\Фото Шебаршенко В\Гончарова Л.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2" t="10695" r="3016"/>
          <a:stretch/>
        </p:blipFill>
        <p:spPr bwMode="auto">
          <a:xfrm>
            <a:off x="4868346" y="3275356"/>
            <a:ext cx="1368184" cy="1518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:\Большой год 2017\Итоги 2016 года\Фото Шебаршенко В\Ремезова Н.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99" y="1242081"/>
            <a:ext cx="1230765" cy="1846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77432" y="3039740"/>
            <a:ext cx="1483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Максим Толстых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0" name="Picture 2" descr="H:\Большой год 2017\Итоги 2016 года\Фото Шебаршенко В\Сосновщенко М.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5" t="3815" r="14001"/>
          <a:stretch/>
        </p:blipFill>
        <p:spPr bwMode="auto">
          <a:xfrm>
            <a:off x="4461734" y="5057557"/>
            <a:ext cx="1426945" cy="1508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46956" y="6517925"/>
            <a:ext cx="1913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Михаил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Сосновщенко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506" y="1293559"/>
            <a:ext cx="1182688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924265" y="2967579"/>
            <a:ext cx="13887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Антон Резванов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H:\Большой год 2018\Михайлюк Д\Фото автора\DSC_0001---111000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40" y="3235789"/>
            <a:ext cx="1442737" cy="1599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rchi43\Downloads\Олищук Анна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8" t="12263" r="12268" b="38692"/>
          <a:stretch/>
        </p:blipFill>
        <p:spPr bwMode="auto">
          <a:xfrm>
            <a:off x="459179" y="4866271"/>
            <a:ext cx="1660411" cy="1710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rchi43\Downloads\Игорь Фалин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718" y="5002340"/>
            <a:ext cx="1595504" cy="1595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58753" y="6527475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Анна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Олищук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43604" y="6517925"/>
            <a:ext cx="1171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Игорь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Фалин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124" name="Picture 4" descr="H:\Большой год 2017\Булдакова А\Фото и отзыв\я аватврка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303" y="1251336"/>
            <a:ext cx="1046550" cy="1834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648842" y="2953809"/>
            <a:ext cx="1396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Алла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Булдакова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125" name="Picture 5" descr="H:\Большой год 2017\Кривопалова А\Фото автора\Кривопалова Александра (1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237" y="5086684"/>
            <a:ext cx="2305612" cy="1537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 flipH="1">
            <a:off x="6260695" y="6517924"/>
            <a:ext cx="2202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Александра Кривопалова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127" name="Picture 7" descr="H:\Большой год 2017\Петрова Р\Фото автора\Римма Петрова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4" t="19737" r="20742" b="26212"/>
          <a:stretch/>
        </p:blipFill>
        <p:spPr bwMode="auto">
          <a:xfrm>
            <a:off x="7358346" y="1170524"/>
            <a:ext cx="1483241" cy="1950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409808" y="2996256"/>
            <a:ext cx="1378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Римма Петрова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4" name="Picture 7" descr="H:\Большой год 2017\Петрова Р\Фото автора\Римма Петрова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4" t="19737" r="20742" b="26212"/>
          <a:stretch/>
        </p:blipFill>
        <p:spPr bwMode="auto">
          <a:xfrm>
            <a:off x="7358346" y="1139939"/>
            <a:ext cx="1483241" cy="1950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907126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432048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Большой год 2014</a:t>
            </a:r>
            <a:endParaRPr lang="ru-RU" sz="1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4769" y="864396"/>
            <a:ext cx="50873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Из городов: Жигулевск, Тольятти, Самара, Чапаевск, Новокуйбышевск, а также из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п. Управленческий </a:t>
            </a:r>
            <a:r>
              <a:rPr lang="ru-RU" sz="1600" dirty="0" err="1">
                <a:solidFill>
                  <a:schemeClr val="accent5">
                    <a:lumMod val="75000"/>
                  </a:schemeClr>
                </a:solidFill>
              </a:rPr>
              <a:t>г.о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Самара, с. </a:t>
            </a:r>
            <a:r>
              <a:rPr lang="ru-RU" sz="1600" dirty="0" err="1" smtClean="0">
                <a:solidFill>
                  <a:schemeClr val="accent5">
                    <a:lumMod val="75000"/>
                  </a:schemeClr>
                </a:solidFill>
              </a:rPr>
              <a:t>Бахилово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 и п. Приморский Ставропольского р-на, п.</a:t>
            </a:r>
            <a:r>
              <a:rPr lang="ru-RU" sz="1600" dirty="0" smtClean="0"/>
              <a:t>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Поляков </a:t>
            </a:r>
            <a:r>
              <a:rPr lang="ru-RU" sz="1600" dirty="0" err="1">
                <a:solidFill>
                  <a:schemeClr val="accent5">
                    <a:lumMod val="75000"/>
                  </a:schemeClr>
                </a:solidFill>
              </a:rPr>
              <a:t>Большечерниговского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 района,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ст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5">
                    <a:lumMod val="75000"/>
                  </a:schemeClr>
                </a:solidFill>
              </a:rPr>
              <a:t>Тургеневка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75000"/>
                  </a:schemeClr>
                </a:solidFill>
              </a:rPr>
              <a:t>Кинельского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 р-на, с. Зольное и с. </a:t>
            </a:r>
            <a:r>
              <a:rPr lang="ru-RU" sz="1600" dirty="0" err="1" smtClean="0">
                <a:solidFill>
                  <a:schemeClr val="accent5">
                    <a:lumMod val="75000"/>
                  </a:schemeClr>
                </a:solidFill>
              </a:rPr>
              <a:t>Бахилова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 Поляна </a:t>
            </a:r>
            <a:r>
              <a:rPr lang="ru-RU" sz="1600" dirty="0" err="1" smtClean="0">
                <a:solidFill>
                  <a:schemeClr val="accent5">
                    <a:lumMod val="75000"/>
                  </a:schemeClr>
                </a:solidFill>
              </a:rPr>
              <a:t>г.о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. Жигулевск,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ж.-д. ст. Клявлино. 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Большой год 2014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D:\Yana_work\ZAPOVEDNIKI\Olekminsky\brandbook\power point presentation elements\plate river_lon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0"/>
            <a:ext cx="9180512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67544" y="188640"/>
            <a:ext cx="4608512" cy="648072"/>
          </a:xfrm>
          <a:prstGeom prst="rect">
            <a:avLst/>
          </a:prstGeom>
        </p:spPr>
        <p:txBody>
          <a:bodyPr vert="horz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Большой год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2050" name="Picture 2" descr="H:\Большой год 2015\Рузов Д\04.10.2015 встреча\RDV_03.10.15_11-28-30_RDV_499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8195" y="2564904"/>
            <a:ext cx="3452341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3C43~1\AppData\Local\Temp\Rar$DR09.027\RDV_25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209" y="5053718"/>
            <a:ext cx="2330563" cy="155565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333" y="4932588"/>
            <a:ext cx="2507708" cy="1676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82182"/>
            <a:ext cx="3932237" cy="1627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:\Большой год 2017\Встреча\RDV_23.09.17_13-09-26_RDV_66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604" y="3157591"/>
            <a:ext cx="2567168" cy="1713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Большой год 2017\Итоги 2016 года\Фото Рузова Д\RDV_25.02.17_11-43-36_RDV_128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124" y="864396"/>
            <a:ext cx="3380676" cy="22561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:\Большой год 2017\Итоги 2016 года\Фото Шебаршенко В\ЗяткинаГ, Леонов О.В. директор ГЭС, Краснобаев В.П.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160270"/>
            <a:ext cx="2376264" cy="1846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88640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Фотоконкурс «Птица года 2015»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99308" y="5533667"/>
            <a:ext cx="81950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Участниками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конкурса сделаны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фотографии:</a:t>
            </a:r>
          </a:p>
          <a:p>
            <a:pPr algn="ctr"/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 в 2014 г. - 158 видов, 1 новый вид; в 2015 г. - 171 вида, 2 новых вида; в 2016 г. – 183 видов,  в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2017 г.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- 188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видов птиц,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1 новый вид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; 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за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первое полугодие 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2018 г.  - 177 видов,  3 новых вида и 2 новых подвида.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2" descr="D:\Yana_work\ZAPOVEDNIKI\Olekminsky\brandbook\power point presentation elements\plate river_lon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0"/>
            <a:ext cx="9180512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36511" y="34379"/>
            <a:ext cx="3357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4400" b="1" dirty="0" smtClean="0">
                <a:solidFill>
                  <a:schemeClr val="bg1"/>
                </a:solidFill>
              </a:rPr>
              <a:t>Большой год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9308" y="2584063"/>
            <a:ext cx="1150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Кугувалов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10993" y="2614841"/>
            <a:ext cx="1204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Михайлюк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8104" y="2620352"/>
            <a:ext cx="1080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А. Резванов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44183" y="2620352"/>
            <a:ext cx="816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Рузов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98699" y="5225890"/>
            <a:ext cx="993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А. Харьков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65712" y="5232320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И.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Фалин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27447" y="5232319"/>
            <a:ext cx="1021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М. Толстых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098" name="Picture 2" descr="H:\Большой год 2017\На сайт\01.06.2017 БГ на сайт\Жулан (самка), Д. Кугувало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7"/>
          <a:stretch/>
        </p:blipFill>
        <p:spPr bwMode="auto">
          <a:xfrm>
            <a:off x="107504" y="1019517"/>
            <a:ext cx="2296988" cy="1668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:\Большой год 2017\На сайт\01.06.2017 БГ на сайт 1\Луговой чекан, Д. Михайлюк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/>
          <a:stretch/>
        </p:blipFill>
        <p:spPr bwMode="auto">
          <a:xfrm>
            <a:off x="2555776" y="1035541"/>
            <a:ext cx="2314610" cy="16711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:\Большой год 2017\На сайт\01.08.2017 БГ на сайт\Белая трясогузка (молодая), А. Резванов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t="10775" r="18411" b="12618"/>
          <a:stretch/>
        </p:blipFill>
        <p:spPr bwMode="auto">
          <a:xfrm>
            <a:off x="5001338" y="1004241"/>
            <a:ext cx="1919144" cy="1733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:\Большой год 2017\На сайт\01.09.2017 БГ на сайт 1\Усатая синица, Д (4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" r="16875"/>
          <a:stretch/>
        </p:blipFill>
        <p:spPr bwMode="auto">
          <a:xfrm>
            <a:off x="6976401" y="1053053"/>
            <a:ext cx="1989474" cy="1643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:\Большой год 2017\На сайт\01.11.2017 БГ на сайт\Московка, А. Харьков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8" t="6595" r="19214" b="17392"/>
          <a:stretch/>
        </p:blipFill>
        <p:spPr bwMode="auto">
          <a:xfrm>
            <a:off x="6890246" y="3155911"/>
            <a:ext cx="2161783" cy="2169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:\Большой год 2017\На сайт\02.03.2017 БГ на сайт\3 Обыкновенная пищуха, И. Фалин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68"/>
          <a:stretch/>
        </p:blipFill>
        <p:spPr bwMode="auto">
          <a:xfrm>
            <a:off x="2344401" y="3096804"/>
            <a:ext cx="2290839" cy="2151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:\Большой год 2017\На сайт\02.03.2017 БГ на сайт\9 Чиж, М. Толстых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4" r="14301" b="3306"/>
          <a:stretch/>
        </p:blipFill>
        <p:spPr bwMode="auto">
          <a:xfrm>
            <a:off x="4578827" y="3196059"/>
            <a:ext cx="2318288" cy="2129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:\Большой год 2017\На сайт\02.012.2017 БГ на сайт\Озерная чайка, Д. Калядина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3" t="3742" b="4633"/>
          <a:stretch/>
        </p:blipFill>
        <p:spPr bwMode="auto">
          <a:xfrm>
            <a:off x="107504" y="3031982"/>
            <a:ext cx="2199571" cy="2293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7683" y="5247960"/>
            <a:ext cx="1126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Д.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Калядина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136860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5966"/>
            <a:ext cx="32555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Большой </a:t>
            </a:r>
            <a:r>
              <a:rPr lang="ru-RU" sz="4400" dirty="0" smtClean="0">
                <a:solidFill>
                  <a:schemeClr val="bg1"/>
                </a:solidFill>
              </a:rPr>
              <a:t>год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1054232"/>
            <a:ext cx="18501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Новый вид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32040" y="1054232"/>
            <a:ext cx="15127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2014 год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t="4596" r="5939" b="7244"/>
          <a:stretch/>
        </p:blipFill>
        <p:spPr bwMode="auto">
          <a:xfrm>
            <a:off x="4143372" y="2214554"/>
            <a:ext cx="4161269" cy="3240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t="4344" r="8647" b="9384"/>
          <a:stretch/>
        </p:blipFill>
        <p:spPr bwMode="auto">
          <a:xfrm>
            <a:off x="467544" y="2298725"/>
            <a:ext cx="3312368" cy="3181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00037" y="1697526"/>
            <a:ext cx="2441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Индийская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камышевка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37106" y="5455907"/>
            <a:ext cx="2423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(М. Толстых, г. Самара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09959" y="5455907"/>
            <a:ext cx="2390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(А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. Харьков, г. Самара)</a:t>
            </a:r>
          </a:p>
        </p:txBody>
      </p:sp>
    </p:spTree>
    <p:extLst>
      <p:ext uri="{BB962C8B-B14F-4D97-AF65-F5344CB8AC3E}">
        <p14:creationId xmlns:p14="http://schemas.microsoft.com/office/powerpoint/2010/main" val="2851445615"/>
      </p:ext>
    </p:extLst>
  </p:cSld>
  <p:clrMapOvr>
    <a:masterClrMapping/>
  </p:clrMapOvr>
  <p:transition spd="med">
    <p:randomBa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3C43~1\AppData\Local\Temp\Rar$DR01.095\Большая выпь, Е. Поликаркина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668" y="1487230"/>
            <a:ext cx="2293954" cy="21937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3662355" y="1000108"/>
            <a:ext cx="190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Новый вид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448" y="369006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Поликаркина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Е., г. Тольятти)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57950" y="4143380"/>
            <a:ext cx="26432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Средний дятел </a:t>
            </a:r>
          </a:p>
          <a:p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(Тараканова А., г.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Октябрьск;Сосновщенко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М.,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Поликаркина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Е., г. Тольятти; Резванов А.,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Стеценко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А., г. Самара)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145" name="Picture 1" descr="H:\Большой год 2015\Сосновщенко М\Средний дятел\дятел 12.07.15. средний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286512" y="1714488"/>
            <a:ext cx="1275969" cy="2136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H:\Большой год 2015\Поликаркина Е\29.11.2015\Средний дятел1, Е. Поликаркина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860032" y="1700808"/>
            <a:ext cx="1372573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H:\Большой год 2015\Резванов А\Средний дятел\IMG_35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643834" y="1714488"/>
            <a:ext cx="127071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H:\Большой год 2015\Тараканова А\5 05.02.2015 ср. д., гаич., поп\1 средний дятел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491880" y="1700808"/>
            <a:ext cx="1296144" cy="2134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D:\Yana_work\ZAPOVEDNIKI\Olekminsky\brandbook\power point presentation elements\plate river_long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51520" y="34379"/>
            <a:ext cx="3357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Большой год</a:t>
            </a:r>
            <a:endParaRPr lang="ru-RU" sz="4400" dirty="0"/>
          </a:p>
        </p:txBody>
      </p:sp>
      <p:pic>
        <p:nvPicPr>
          <p:cNvPr id="6148" name="Picture 4" descr="H:\Большой год 2015\Стеценко А\20.10.2015 средний дятел\Средний дятел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3447287" y="4120997"/>
            <a:ext cx="2785318" cy="2004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130826" y="1000108"/>
            <a:ext cx="1512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2015 го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д</a:t>
            </a:r>
          </a:p>
        </p:txBody>
      </p:sp>
      <p:pic>
        <p:nvPicPr>
          <p:cNvPr id="1026" name="Picture 2" descr="F:\Большой год 2017\Михайлюк Д\Рыжая цапля\DSC_0361-3-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27" y="4168203"/>
            <a:ext cx="2985132" cy="2006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68757" y="1117898"/>
            <a:ext cx="1519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Рыжая цапля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1975" y="6125696"/>
            <a:ext cx="2760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Михайлюк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Д. г. Жигулевск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983628"/>
      </p:ext>
    </p:extLst>
  </p:cSld>
  <p:clrMapOvr>
    <a:masterClrMapping/>
  </p:clrMapOvr>
  <p:transition spd="med">
    <p:randomBar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6341</TotalTime>
  <Words>1253</Words>
  <Application>Microsoft Office PowerPoint</Application>
  <PresentationFormat>Экран (4:3)</PresentationFormat>
  <Paragraphs>352</Paragraphs>
  <Slides>42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ФГБУ «Жигулевский государственный заповедник»</vt:lpstr>
      <vt:lpstr>Презентация PowerPoint</vt:lpstr>
      <vt:lpstr>Презентация PowerPoint</vt:lpstr>
      <vt:lpstr>Презентация PowerPoint</vt:lpstr>
      <vt:lpstr>Презентация PowerPoint</vt:lpstr>
      <vt:lpstr>Большой год 2014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ФГБУ</dc:creator>
  <cp:lastModifiedBy>ФГБУ</cp:lastModifiedBy>
  <cp:revision>453</cp:revision>
  <dcterms:created xsi:type="dcterms:W3CDTF">2015-10-02T06:39:32Z</dcterms:created>
  <dcterms:modified xsi:type="dcterms:W3CDTF">2018-08-20T07:19:00Z</dcterms:modified>
</cp:coreProperties>
</file>