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D0D0-13E3-4B27-8D2D-A8B8AD68C48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CFA9-DB86-4FC6-BE9E-7B15B16D5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1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ED0D0-13E3-4B27-8D2D-A8B8AD68C489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2CFA9-DB86-4FC6-BE9E-7B15B16D5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Пернатый символ                   2022 года                                       в России 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 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2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smtClean="0">
                <a:solidFill>
                  <a:schemeClr val="tx1"/>
                </a:solidFill>
                <a:effectLst/>
                <a:latin typeface="PT Sans" pitchFamily="34" charset="-52"/>
                <a:cs typeface="Times New Roman" pitchFamily="18" charset="0"/>
              </a:rPr>
              <a:t>Образ жизни и среда обитания </a:t>
            </a:r>
            <a:endParaRPr lang="ru-RU" i="1" dirty="0">
              <a:solidFill>
                <a:schemeClr val="tx1"/>
              </a:solidFill>
              <a:effectLst/>
              <a:latin typeface="PT Sans" pitchFamily="34" charset="-52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6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smtClean="0">
                <a:solidFill>
                  <a:schemeClr val="tx1"/>
                </a:solidFill>
                <a:effectLst/>
                <a:latin typeface="PT Sans" pitchFamily="34" charset="-52"/>
                <a:cs typeface="Times New Roman" pitchFamily="18" charset="0"/>
              </a:rPr>
              <a:t>Размножение</a:t>
            </a:r>
            <a:endParaRPr lang="ru-RU" i="1" dirty="0">
              <a:solidFill>
                <a:schemeClr val="tx1"/>
              </a:solidFill>
              <a:effectLst/>
              <a:latin typeface="PT Sans" pitchFamily="34" charset="-52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smtClean="0">
                <a:solidFill>
                  <a:schemeClr val="tx1"/>
                </a:solidFill>
                <a:effectLst/>
                <a:latin typeface="PT Sans" pitchFamily="34" charset="-52"/>
              </a:rPr>
              <a:t>Гнездятся семейными парами или небольшими колониями, </a:t>
            </a:r>
            <a:br>
              <a:rPr lang="ru-RU" sz="1800" smtClean="0">
                <a:solidFill>
                  <a:schemeClr val="tx1"/>
                </a:solidFill>
                <a:effectLst/>
                <a:latin typeface="PT Sans" pitchFamily="34" charset="-52"/>
              </a:rPr>
            </a:br>
            <a:r>
              <a:rPr lang="ru-RU" sz="1800" smtClean="0">
                <a:solidFill>
                  <a:schemeClr val="tx1"/>
                </a:solidFill>
                <a:effectLst/>
                <a:latin typeface="PT Sans" pitchFamily="34" charset="-52"/>
              </a:rPr>
              <a:t>приносят потомство 2 – 3 раза в год. Высиживанием и </a:t>
            </a:r>
            <a:br>
              <a:rPr lang="ru-RU" sz="1800" smtClean="0">
                <a:solidFill>
                  <a:schemeClr val="tx1"/>
                </a:solidFill>
                <a:effectLst/>
                <a:latin typeface="PT Sans" pitchFamily="34" charset="-52"/>
              </a:rPr>
            </a:br>
            <a:r>
              <a:rPr lang="ru-RU" sz="1800" smtClean="0">
                <a:solidFill>
                  <a:schemeClr val="tx1"/>
                </a:solidFill>
                <a:effectLst/>
                <a:latin typeface="PT Sans" pitchFamily="34" charset="-52"/>
              </a:rPr>
              <a:t>выкармливанием птенцов занимаются оба родителя по очереди.</a:t>
            </a:r>
            <a:endParaRPr lang="ru-RU" sz="1800" dirty="0">
              <a:solidFill>
                <a:schemeClr val="tx1"/>
              </a:solidFill>
              <a:effectLst/>
              <a:latin typeface="PT Sans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smtClean="0">
                <a:solidFill>
                  <a:schemeClr val="tx1"/>
                </a:solidFill>
                <a:effectLst/>
                <a:latin typeface="PT Sans" pitchFamily="34" charset="-52"/>
                <a:cs typeface="Times New Roman" pitchFamily="18" charset="0"/>
              </a:rPr>
              <a:t>Птенцы воробья</a:t>
            </a:r>
            <a:endParaRPr lang="ru-RU" i="1" dirty="0">
              <a:solidFill>
                <a:schemeClr val="tx1"/>
              </a:solidFill>
              <a:effectLst/>
              <a:latin typeface="PT Sans" pitchFamily="34" charset="-52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8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i="1" smtClean="0">
                <a:solidFill>
                  <a:schemeClr val="tx1"/>
                </a:solidFill>
                <a:effectLst/>
                <a:latin typeface="PT Sans" pitchFamily="34" charset="-52"/>
              </a:rPr>
              <a:t>«Где обедал воробей?»</a:t>
            </a:r>
            <a:endParaRPr lang="ru-RU" sz="3600" i="1" dirty="0">
              <a:solidFill>
                <a:schemeClr val="tx1"/>
              </a:solidFill>
              <a:effectLst/>
              <a:latin typeface="PT Sans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0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i="1" smtClean="0">
                <a:solidFill>
                  <a:schemeClr val="tx1"/>
                </a:solidFill>
                <a:effectLst/>
                <a:latin typeface="PT Sans" pitchFamily="34" charset="-52"/>
              </a:rPr>
              <a:t>«У ВСЯКОЙ ПТАШКИ СВОИ ЗАМАШКИ»</a:t>
            </a:r>
            <a:br>
              <a:rPr lang="ru-RU" sz="2800" i="1" smtClean="0">
                <a:solidFill>
                  <a:schemeClr val="tx1"/>
                </a:solidFill>
                <a:effectLst/>
                <a:latin typeface="PT Sans" pitchFamily="34" charset="-52"/>
              </a:rPr>
            </a:br>
            <a:r>
              <a:rPr lang="ru-RU" sz="2800" i="1" smtClean="0">
                <a:solidFill>
                  <a:schemeClr val="tx1"/>
                </a:solidFill>
                <a:effectLst/>
                <a:latin typeface="PT Sans" pitchFamily="34" charset="-52"/>
              </a:rPr>
              <a:t>Интересные факты</a:t>
            </a:r>
            <a:endParaRPr lang="ru-RU" sz="2800" i="1" dirty="0">
              <a:solidFill>
                <a:schemeClr val="tx1"/>
              </a:solidFill>
              <a:effectLst/>
              <a:latin typeface="PT Sans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3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i="1" smtClean="0">
                <a:solidFill>
                  <a:schemeClr val="tx1"/>
                </a:solidFill>
                <a:latin typeface="PT Sans" pitchFamily="34" charset="-52"/>
              </a:rPr>
              <a:t>СПАСИБО ЗА ВНИМАНИЕ</a:t>
            </a:r>
            <a:endParaRPr lang="ru-RU" sz="5400" i="1" dirty="0">
              <a:solidFill>
                <a:schemeClr val="tx1"/>
              </a:solidFill>
              <a:latin typeface="PT Sans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8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i="1" smtClean="0">
                <a:solidFill>
                  <a:schemeClr val="tx1"/>
                </a:solidFill>
                <a:effectLst/>
                <a:latin typeface="PT Sans" pitchFamily="34" charset="-52"/>
                <a:cs typeface="Times New Roman" pitchFamily="18" charset="0"/>
              </a:rPr>
              <a:t>Выбор орнитологов                                  союза охраны птиц (СОПР)</a:t>
            </a:r>
            <a:endParaRPr lang="ru-RU" sz="3600" i="1" dirty="0">
              <a:solidFill>
                <a:schemeClr val="tx1"/>
              </a:solidFill>
              <a:effectLst/>
              <a:latin typeface="PT Sans" pitchFamily="34" charset="-52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3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lvl="7" indent="-320040" algn="l" rtl="0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ru-RU" sz="2000" b="1" smtClean="0">
                <a:solidFill>
                  <a:schemeClr val="tx1"/>
                </a:solidFill>
                <a:latin typeface="PT Sans" pitchFamily="34" charset="-52"/>
              </a:rPr>
              <a:t>Воробей – широко распространенная в городах птица небольшого размера. Вес воробья всего от 20 до 35 граммов. Между тем, воробей принадлежит к отряду воробьинообразных, в который помимо него входят более 5000 видов птиц.</a:t>
            </a:r>
            <a:br>
              <a:rPr lang="ru-RU" sz="2000" b="1" smtClean="0">
                <a:solidFill>
                  <a:schemeClr val="tx1"/>
                </a:solidFill>
                <a:latin typeface="PT Sans" pitchFamily="34" charset="-52"/>
              </a:rPr>
            </a:br>
            <a:endParaRPr lang="ru-RU" sz="2000" b="1" dirty="0">
              <a:solidFill>
                <a:schemeClr val="tx1"/>
              </a:solidFill>
              <a:latin typeface="PT Sans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5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2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smtClean="0">
                <a:solidFill>
                  <a:schemeClr val="tx1"/>
                </a:solidFill>
                <a:effectLst/>
                <a:latin typeface="PT Sans" pitchFamily="34" charset="-52"/>
              </a:rPr>
              <a:t>Стоит только появиться весеннему солнышку, как весёлые воробьи занимают крыши, деревья в парках, на бульварах, прыгают в воде оттаивающих луж,  громко чирикают и «дерутся».  Но воробьи никогда не дерутся из-за корма. Если еды очень много, то пичуга вначале слетает за своими соплеменниками, а потом уже будет наслаждаться кормом. </a:t>
            </a:r>
            <a:br>
              <a:rPr lang="ru-RU" sz="2000" smtClean="0">
                <a:solidFill>
                  <a:schemeClr val="tx1"/>
                </a:solidFill>
                <a:effectLst/>
                <a:latin typeface="PT Sans" pitchFamily="34" charset="-52"/>
              </a:rPr>
            </a:br>
            <a:endParaRPr lang="ru-RU" sz="2000" dirty="0">
              <a:solidFill>
                <a:schemeClr val="tx1"/>
              </a:solidFill>
              <a:effectLst/>
              <a:latin typeface="PT Sans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7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smtClean="0">
                <a:solidFill>
                  <a:schemeClr val="tx1"/>
                </a:solidFill>
                <a:effectLst/>
                <a:latin typeface="PT Sans" pitchFamily="34" charset="-52"/>
                <a:cs typeface="Times New Roman" pitchFamily="18" charset="0"/>
              </a:rPr>
              <a:t>Основные признаки и критерии сокращения численности домового воробья </a:t>
            </a:r>
            <a:endParaRPr lang="ru-RU" sz="3200" dirty="0">
              <a:solidFill>
                <a:schemeClr val="tx1"/>
              </a:solidFill>
              <a:effectLst/>
              <a:latin typeface="PT Sans" pitchFamily="34" charset="-52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mtClean="0">
                <a:solidFill>
                  <a:schemeClr val="tx1"/>
                </a:solidFill>
                <a:effectLst/>
              </a:rPr>
              <a:t>       </a:t>
            </a:r>
            <a:r>
              <a:rPr lang="ru-RU" i="1" smtClean="0">
                <a:solidFill>
                  <a:schemeClr val="tx1"/>
                </a:solidFill>
                <a:effectLst/>
                <a:latin typeface="PT Sans" pitchFamily="34" charset="-52"/>
              </a:rPr>
              <a:t>ПОЧЕМУ ?</a:t>
            </a:r>
            <a:endParaRPr lang="ru-RU" i="1" dirty="0">
              <a:solidFill>
                <a:schemeClr val="tx1"/>
              </a:solidFill>
              <a:effectLst/>
              <a:latin typeface="PT Sans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3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smtClean="0">
                <a:solidFill>
                  <a:schemeClr val="tx1"/>
                </a:solidFill>
                <a:effectLst/>
                <a:latin typeface="PT Sans" pitchFamily="34" charset="-52"/>
                <a:cs typeface="Times New Roman" pitchFamily="18" charset="0"/>
              </a:rPr>
              <a:t>Родственники воробья </a:t>
            </a:r>
            <a:endParaRPr lang="ru-RU" i="1" dirty="0">
              <a:solidFill>
                <a:schemeClr val="tx1"/>
              </a:solidFill>
              <a:effectLst/>
              <a:latin typeface="PT Sans" pitchFamily="34" charset="-52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5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600" smtClean="0">
                <a:solidFill>
                  <a:schemeClr val="tx1"/>
                </a:solidFill>
                <a:effectLst/>
                <a:latin typeface="PT Sans" pitchFamily="34" charset="-52"/>
              </a:rPr>
              <a:t/>
            </a:r>
            <a:br>
              <a:rPr lang="ru-RU" sz="1600" smtClean="0">
                <a:solidFill>
                  <a:schemeClr val="tx1"/>
                </a:solidFill>
                <a:effectLst/>
                <a:latin typeface="PT Sans" pitchFamily="34" charset="-52"/>
              </a:rPr>
            </a:br>
            <a:r>
              <a:rPr lang="ru-RU" sz="1600" smtClean="0">
                <a:solidFill>
                  <a:schemeClr val="tx1"/>
                </a:solidFill>
                <a:effectLst/>
                <a:latin typeface="PT Sans" pitchFamily="34" charset="-52"/>
              </a:rPr>
              <a:t>Многие считают, что воробьи уничтожают запасы зерновых и плодовых культур. В 1958 году в Китае объявили воробьев вредителями, потому что они поедают рис. Китайцы решили эту проблему следующим образом: зная, что птицы не могут находиться в воздухе более 15 минут, китайцы пугали их, не давая им сесть на землю. Птицы падали  замертво. Таким образом были уничтожены все виды воробьев. И тогда пришла настоящая беда. Рис был уничтожен вредителями-насекомыми, т.к. уничтожать их было не кому. От голода умерло почти миллион китайцев.</a:t>
            </a:r>
            <a:endParaRPr lang="ru-RU" sz="1600" i="1" dirty="0">
              <a:latin typeface="PT Sans" pitchFamily="34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15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PT Sans</vt:lpstr>
      <vt:lpstr>Times New Roman</vt:lpstr>
      <vt:lpstr>Тема Office</vt:lpstr>
      <vt:lpstr>Пернатый символ                   2022 года                                       в России          </vt:lpstr>
      <vt:lpstr>Выбор орнитологов                                  союза охраны птиц (СОПР)</vt:lpstr>
      <vt:lpstr>Воробей – широко распространенная в городах птица небольшого размера. Вес воробья всего от 20 до 35 граммов. Между тем, воробей принадлежит к отряду воробьинообразных, в который помимо него входят более 5000 видов птиц. </vt:lpstr>
      <vt:lpstr>Презентация PowerPoint</vt:lpstr>
      <vt:lpstr>Стоит только появиться весеннему солнышку, как весёлые воробьи занимают крыши, деревья в парках, на бульварах, прыгают в воде оттаивающих луж,  громко чирикают и «дерутся».  Но воробьи никогда не дерутся из-за корма. Если еды очень много, то пичуга вначале слетает за своими соплеменниками, а потом уже будет наслаждаться кормом.  </vt:lpstr>
      <vt:lpstr>Основные признаки и критерии сокращения численности домового воробья </vt:lpstr>
      <vt:lpstr>       ПОЧЕМУ ?</vt:lpstr>
      <vt:lpstr>Родственники воробья </vt:lpstr>
      <vt:lpstr> Многие считают, что воробьи уничтожают запасы зерновых и плодовых культур. В 1958 году в Китае объявили воробьев вредителями, потому что они поедают рис. Китайцы решили эту проблему следующим образом: зная, что птицы не могут находиться в воздухе более 15 минут, китайцы пугали их, не давая им сесть на землю. Птицы падали  замертво. Таким образом были уничтожены все виды воробьев. И тогда пришла настоящая беда. Рис был уничтожен вредителями-насекомыми, т.к. уничтожать их было не кому. От голода умерло почти миллион китайцев.</vt:lpstr>
      <vt:lpstr>Образ жизни и среда обитания </vt:lpstr>
      <vt:lpstr>Размножение</vt:lpstr>
      <vt:lpstr>Гнездятся семейными парами или небольшими колониями,  приносят потомство 2 – 3 раза в год. Высиживанием и  выкармливанием птенцов занимаются оба родителя по очереди.</vt:lpstr>
      <vt:lpstr>Птенцы воробья</vt:lpstr>
      <vt:lpstr>«Где обедал воробей?»</vt:lpstr>
      <vt:lpstr>«У ВСЯКОЙ ПТАШКИ СВОИ ЗАМАШКИ» Интересные факты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Пернатый символ                   2022 года                                       в России          </dc:title>
  <dc:creator>User</dc:creator>
  <cp:lastModifiedBy>User</cp:lastModifiedBy>
  <cp:revision>1</cp:revision>
  <dcterms:created xsi:type="dcterms:W3CDTF">2022-02-18T03:55:16Z</dcterms:created>
  <dcterms:modified xsi:type="dcterms:W3CDTF">2022-02-18T03:55:16Z</dcterms:modified>
</cp:coreProperties>
</file>